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6" r:id="rId1"/>
  </p:sldMasterIdLst>
  <p:notesMasterIdLst>
    <p:notesMasterId r:id="rId86"/>
  </p:notesMasterIdLst>
  <p:handoutMasterIdLst>
    <p:handoutMasterId r:id="rId87"/>
  </p:handoutMasterIdLst>
  <p:sldIdLst>
    <p:sldId id="1370" r:id="rId2"/>
    <p:sldId id="1371" r:id="rId3"/>
    <p:sldId id="1456" r:id="rId4"/>
    <p:sldId id="1457" r:id="rId5"/>
    <p:sldId id="1458" r:id="rId6"/>
    <p:sldId id="1459" r:id="rId7"/>
    <p:sldId id="1460" r:id="rId8"/>
    <p:sldId id="1461" r:id="rId9"/>
    <p:sldId id="1462" r:id="rId10"/>
    <p:sldId id="1463" r:id="rId11"/>
    <p:sldId id="1464" r:id="rId12"/>
    <p:sldId id="1465" r:id="rId13"/>
    <p:sldId id="1466" r:id="rId14"/>
    <p:sldId id="1467" r:id="rId15"/>
    <p:sldId id="1468" r:id="rId16"/>
    <p:sldId id="1469" r:id="rId17"/>
    <p:sldId id="1470" r:id="rId18"/>
    <p:sldId id="1471" r:id="rId19"/>
    <p:sldId id="1472" r:id="rId20"/>
    <p:sldId id="1473" r:id="rId21"/>
    <p:sldId id="1474" r:id="rId22"/>
    <p:sldId id="1480" r:id="rId23"/>
    <p:sldId id="1476" r:id="rId24"/>
    <p:sldId id="1477" r:id="rId25"/>
    <p:sldId id="1478" r:id="rId26"/>
    <p:sldId id="1479" r:id="rId27"/>
    <p:sldId id="1481" r:id="rId28"/>
    <p:sldId id="1482" r:id="rId29"/>
    <p:sldId id="1483" r:id="rId30"/>
    <p:sldId id="1484" r:id="rId31"/>
    <p:sldId id="1485" r:id="rId32"/>
    <p:sldId id="1486" r:id="rId33"/>
    <p:sldId id="1487" r:id="rId34"/>
    <p:sldId id="1488" r:id="rId35"/>
    <p:sldId id="1489" r:id="rId36"/>
    <p:sldId id="1490" r:id="rId37"/>
    <p:sldId id="1491" r:id="rId38"/>
    <p:sldId id="1492" r:id="rId39"/>
    <p:sldId id="1493" r:id="rId40"/>
    <p:sldId id="1494" r:id="rId41"/>
    <p:sldId id="1495" r:id="rId42"/>
    <p:sldId id="1496" r:id="rId43"/>
    <p:sldId id="1497" r:id="rId44"/>
    <p:sldId id="1498" r:id="rId45"/>
    <p:sldId id="1499" r:id="rId46"/>
    <p:sldId id="1500" r:id="rId47"/>
    <p:sldId id="1501" r:id="rId48"/>
    <p:sldId id="1502" r:id="rId49"/>
    <p:sldId id="1503" r:id="rId50"/>
    <p:sldId id="1504" r:id="rId51"/>
    <p:sldId id="1505" r:id="rId52"/>
    <p:sldId id="1506" r:id="rId53"/>
    <p:sldId id="1536" r:id="rId54"/>
    <p:sldId id="1537" r:id="rId55"/>
    <p:sldId id="1538" r:id="rId56"/>
    <p:sldId id="1539" r:id="rId57"/>
    <p:sldId id="1508" r:id="rId58"/>
    <p:sldId id="1509" r:id="rId59"/>
    <p:sldId id="1510" r:id="rId60"/>
    <p:sldId id="1511" r:id="rId61"/>
    <p:sldId id="1512" r:id="rId62"/>
    <p:sldId id="1513" r:id="rId63"/>
    <p:sldId id="1514" r:id="rId64"/>
    <p:sldId id="1515" r:id="rId65"/>
    <p:sldId id="1516" r:id="rId66"/>
    <p:sldId id="1517" r:id="rId67"/>
    <p:sldId id="1518" r:id="rId68"/>
    <p:sldId id="1519" r:id="rId69"/>
    <p:sldId id="1520" r:id="rId70"/>
    <p:sldId id="1522" r:id="rId71"/>
    <p:sldId id="1523" r:id="rId72"/>
    <p:sldId id="1524" r:id="rId73"/>
    <p:sldId id="1525" r:id="rId74"/>
    <p:sldId id="1526" r:id="rId75"/>
    <p:sldId id="1527" r:id="rId76"/>
    <p:sldId id="1528" r:id="rId77"/>
    <p:sldId id="1529" r:id="rId78"/>
    <p:sldId id="1530" r:id="rId79"/>
    <p:sldId id="1531" r:id="rId80"/>
    <p:sldId id="1532" r:id="rId81"/>
    <p:sldId id="1533" r:id="rId82"/>
    <p:sldId id="1534" r:id="rId83"/>
    <p:sldId id="1535" r:id="rId84"/>
    <p:sldId id="1369" r:id="rId85"/>
  </p:sldIdLst>
  <p:sldSz cx="9144000" cy="6858000" type="screen4x3"/>
  <p:notesSz cx="7035800" cy="9194800"/>
  <p:defaultTextStyle>
    <a:defPPr>
      <a:defRPr lang="en-US"/>
    </a:defPPr>
    <a:lvl1pPr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1pPr>
    <a:lvl2pPr marL="4572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2pPr>
    <a:lvl3pPr marL="9144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3pPr>
    <a:lvl4pPr marL="13716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4pPr>
    <a:lvl5pPr marL="1828800" algn="l" rtl="0" fontAlgn="base">
      <a:spcBef>
        <a:spcPct val="0"/>
      </a:spcBef>
      <a:spcAft>
        <a:spcPct val="0"/>
      </a:spcAft>
      <a:defRPr sz="3400" b="1" kern="1200">
        <a:solidFill>
          <a:schemeClr val="tx1"/>
        </a:solidFill>
        <a:latin typeface="Arial" pitchFamily="-84" charset="0"/>
        <a:ea typeface="Arial" pitchFamily="-84" charset="0"/>
        <a:cs typeface="Arial" pitchFamily="-84" charset="0"/>
      </a:defRPr>
    </a:lvl5pPr>
    <a:lvl6pPr marL="2286000" algn="l" defTabSz="457200" rtl="0" eaLnBrk="1" latinLnBrk="0" hangingPunct="1">
      <a:defRPr sz="3400" b="1" kern="1200">
        <a:solidFill>
          <a:schemeClr val="tx1"/>
        </a:solidFill>
        <a:latin typeface="Arial" pitchFamily="-84" charset="0"/>
        <a:ea typeface="Arial" pitchFamily="-84" charset="0"/>
        <a:cs typeface="Arial" pitchFamily="-84" charset="0"/>
      </a:defRPr>
    </a:lvl6pPr>
    <a:lvl7pPr marL="2743200" algn="l" defTabSz="457200" rtl="0" eaLnBrk="1" latinLnBrk="0" hangingPunct="1">
      <a:defRPr sz="3400" b="1" kern="1200">
        <a:solidFill>
          <a:schemeClr val="tx1"/>
        </a:solidFill>
        <a:latin typeface="Arial" pitchFamily="-84" charset="0"/>
        <a:ea typeface="Arial" pitchFamily="-84" charset="0"/>
        <a:cs typeface="Arial" pitchFamily="-84" charset="0"/>
      </a:defRPr>
    </a:lvl7pPr>
    <a:lvl8pPr marL="3200400" algn="l" defTabSz="457200" rtl="0" eaLnBrk="1" latinLnBrk="0" hangingPunct="1">
      <a:defRPr sz="3400" b="1" kern="1200">
        <a:solidFill>
          <a:schemeClr val="tx1"/>
        </a:solidFill>
        <a:latin typeface="Arial" pitchFamily="-84" charset="0"/>
        <a:ea typeface="Arial" pitchFamily="-84" charset="0"/>
        <a:cs typeface="Arial" pitchFamily="-84" charset="0"/>
      </a:defRPr>
    </a:lvl8pPr>
    <a:lvl9pPr marL="3657600" algn="l" defTabSz="457200" rtl="0" eaLnBrk="1" latinLnBrk="0" hangingPunct="1">
      <a:defRPr sz="3400" b="1" kern="1200">
        <a:solidFill>
          <a:schemeClr val="tx1"/>
        </a:solidFill>
        <a:latin typeface="Arial" pitchFamily="-84" charset="0"/>
        <a:ea typeface="Arial" pitchFamily="-84" charset="0"/>
        <a:cs typeface="Arial" pitchFamily="-84" charset="0"/>
      </a:defRPr>
    </a:lvl9pPr>
  </p:defaultTextStyle>
  <p:extLst>
    <p:ext uri="{EFAFB233-063F-42B5-8137-9DF3F51BA10A}">
      <p15:sldGuideLst xmlns:p15="http://schemas.microsoft.com/office/powerpoint/2012/main">
        <p15:guide id="1" orient="horz" pos="1616">
          <p15:clr>
            <a:srgbClr val="A4A3A4"/>
          </p15:clr>
        </p15:guide>
        <p15:guide id="2" pos="778">
          <p15:clr>
            <a:srgbClr val="A4A3A4"/>
          </p15:clr>
        </p15:guide>
      </p15:sldGuideLst>
    </p:ext>
    <p:ext uri="{2D200454-40CA-4A62-9FC3-DE9A4176ACB9}">
      <p15:notesGuideLst xmlns:p15="http://schemas.microsoft.com/office/powerpoint/2012/main">
        <p15:guide id="1" orient="horz" pos="2896">
          <p15:clr>
            <a:srgbClr val="A4A3A4"/>
          </p15:clr>
        </p15:guide>
        <p15:guide id="2" pos="221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8FA6"/>
    <a:srgbClr val="355876"/>
    <a:srgbClr val="000001"/>
    <a:srgbClr val="240489"/>
    <a:srgbClr val="348906"/>
    <a:srgbClr val="001424"/>
    <a:srgbClr val="5D5F5E"/>
    <a:srgbClr val="567895"/>
    <a:srgbClr val="62E8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1" autoAdjust="0"/>
    <p:restoredTop sz="95565" autoAdjust="0"/>
  </p:normalViewPr>
  <p:slideViewPr>
    <p:cSldViewPr snapToGrid="0" showGuides="1">
      <p:cViewPr varScale="1">
        <p:scale>
          <a:sx n="70" d="100"/>
          <a:sy n="70" d="100"/>
        </p:scale>
        <p:origin x="1440" y="72"/>
      </p:cViewPr>
      <p:guideLst>
        <p:guide orient="horz" pos="1616"/>
        <p:guide pos="77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2"/>
    </p:cViewPr>
  </p:sorterViewPr>
  <p:notesViewPr>
    <p:cSldViewPr snapToGrid="0" showGuides="1">
      <p:cViewPr>
        <p:scale>
          <a:sx n="75" d="100"/>
          <a:sy n="75" d="100"/>
        </p:scale>
        <p:origin x="-4992" y="-1280"/>
      </p:cViewPr>
      <p:guideLst>
        <p:guide orient="horz" pos="2896"/>
        <p:guide pos="221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8000" cy="458788"/>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defTabSz="930275" eaLnBrk="0" hangingPunct="0">
              <a:lnSpc>
                <a:spcPct val="100000"/>
              </a:lnSpc>
              <a:defRPr sz="1200" b="0">
                <a:latin typeface="Arial"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3987800" y="0"/>
            <a:ext cx="3048000" cy="458788"/>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eaLnBrk="0" hangingPunct="0">
              <a:lnSpc>
                <a:spcPct val="100000"/>
              </a:lnSpc>
              <a:defRPr sz="1200" b="0">
                <a:latin typeface="Arial"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8736013"/>
            <a:ext cx="3048000" cy="458787"/>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defTabSz="930275" eaLnBrk="0" hangingPunct="0">
              <a:lnSpc>
                <a:spcPct val="100000"/>
              </a:lnSpc>
              <a:defRPr sz="1200" b="0">
                <a:latin typeface="Arial"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3987800" y="8736013"/>
            <a:ext cx="3048000" cy="458787"/>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eaLnBrk="0" hangingPunct="0">
              <a:defRPr sz="1200" b="0"/>
            </a:lvl1pPr>
          </a:lstStyle>
          <a:p>
            <a:fld id="{F4DEEF23-2811-4F41-924E-0DE039015246}" type="slidenum">
              <a:rPr lang="en-US"/>
              <a:pPr/>
              <a:t>‹#›</a:t>
            </a:fld>
            <a:endParaRPr lang="en-US"/>
          </a:p>
        </p:txBody>
      </p:sp>
    </p:spTree>
    <p:extLst>
      <p:ext uri="{BB962C8B-B14F-4D97-AF65-F5344CB8AC3E}">
        <p14:creationId xmlns:p14="http://schemas.microsoft.com/office/powerpoint/2010/main" val="4051258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3"/>
          <p:cNvSpPr>
            <a:spLocks noGrp="1" noRot="1" noChangeAspect="1" noChangeArrowheads="1" noTextEdit="1"/>
          </p:cNvSpPr>
          <p:nvPr>
            <p:ph type="sldImg" idx="2"/>
          </p:nvPr>
        </p:nvSpPr>
        <p:spPr bwMode="auto">
          <a:xfrm>
            <a:off x="1173163" y="679450"/>
            <a:ext cx="4630737" cy="3473450"/>
          </a:xfrm>
          <a:prstGeom prst="rect">
            <a:avLst/>
          </a:prstGeom>
          <a:noFill/>
          <a:ln w="9525">
            <a:solidFill>
              <a:srgbClr val="000000"/>
            </a:solidFill>
            <a:miter lim="800000"/>
            <a:headEnd/>
            <a:tailEnd/>
          </a:ln>
        </p:spPr>
      </p:sp>
      <p:sp>
        <p:nvSpPr>
          <p:cNvPr id="8195" name="Rectangle 15"/>
          <p:cNvSpPr>
            <a:spLocks noChangeArrowheads="1"/>
          </p:cNvSpPr>
          <p:nvPr/>
        </p:nvSpPr>
        <p:spPr bwMode="auto">
          <a:xfrm>
            <a:off x="57150" y="8843963"/>
            <a:ext cx="6880225" cy="223837"/>
          </a:xfrm>
          <a:prstGeom prst="rect">
            <a:avLst/>
          </a:prstGeom>
          <a:noFill/>
          <a:ln w="9525">
            <a:noFill/>
            <a:miter lim="800000"/>
            <a:headEnd/>
            <a:tailEnd/>
          </a:ln>
        </p:spPr>
        <p:txBody>
          <a:bodyPr lIns="96814" tIns="50787" rIns="96814" bIns="50787">
            <a:prstTxWarp prst="textNoShape">
              <a:avLst/>
            </a:prstTxWarp>
            <a:spAutoFit/>
          </a:bodyPr>
          <a:lstStyle/>
          <a:p>
            <a:pPr defTabSz="619125" eaLnBrk="0" hangingPunct="0">
              <a:tabLst>
                <a:tab pos="2416175" algn="l"/>
                <a:tab pos="4889500" algn="l"/>
              </a:tabLst>
            </a:pPr>
            <a:r>
              <a:rPr lang="en-US" sz="800"/>
              <a:t>© 2002, Cisco Systems, Inc. </a:t>
            </a:r>
          </a:p>
        </p:txBody>
      </p:sp>
      <p:sp>
        <p:nvSpPr>
          <p:cNvPr id="8196" name="Line 16"/>
          <p:cNvSpPr>
            <a:spLocks noChangeShapeType="1"/>
          </p:cNvSpPr>
          <p:nvPr/>
        </p:nvSpPr>
        <p:spPr bwMode="auto">
          <a:xfrm>
            <a:off x="155575" y="8858250"/>
            <a:ext cx="6715125"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pPr eaLnBrk="0" hangingPunct="0">
              <a:lnSpc>
                <a:spcPct val="90000"/>
              </a:lnSpc>
              <a:defRPr/>
            </a:pPr>
            <a:endParaRPr lang="en-US" sz="3000">
              <a:latin typeface="Neurochrome" pitchFamily="2" charset="0"/>
              <a:ea typeface="+mn-ea"/>
              <a:cs typeface="+mn-cs"/>
            </a:endParaRPr>
          </a:p>
        </p:txBody>
      </p:sp>
      <p:sp>
        <p:nvSpPr>
          <p:cNvPr id="77841" name="Rectangle 17"/>
          <p:cNvSpPr>
            <a:spLocks noGrp="1" noChangeArrowheads="1"/>
          </p:cNvSpPr>
          <p:nvPr>
            <p:ph type="sldNum" sz="quarter" idx="5"/>
          </p:nvPr>
        </p:nvSpPr>
        <p:spPr bwMode="auto">
          <a:xfrm>
            <a:off x="5986463" y="8737600"/>
            <a:ext cx="822325" cy="290513"/>
          </a:xfrm>
          <a:prstGeom prst="rect">
            <a:avLst/>
          </a:prstGeom>
          <a:noFill/>
          <a:ln w="9525">
            <a:noFill/>
            <a:miter lim="800000"/>
            <a:headEnd/>
            <a:tailEnd/>
          </a:ln>
          <a:effectLst/>
        </p:spPr>
        <p:txBody>
          <a:bodyPr vert="horz" wrap="square" lIns="19045" tIns="0" rIns="19045" bIns="0" numCol="1" anchor="b" anchorCtr="0" compatLnSpc="1">
            <a:prstTxWarp prst="textNoShape">
              <a:avLst/>
            </a:prstTxWarp>
          </a:bodyPr>
          <a:lstStyle>
            <a:lvl1pPr algn="r" eaLnBrk="0" hangingPunct="0">
              <a:defRPr sz="800" b="0"/>
            </a:lvl1pPr>
          </a:lstStyle>
          <a:p>
            <a:fld id="{2C2F1268-DAA7-5B4A-BBED-1B1085CC18A8}" type="slidenum">
              <a:rPr lang="en-US"/>
              <a:pPr/>
              <a:t>‹#›</a:t>
            </a:fld>
            <a:endParaRPr lang="en-US"/>
          </a:p>
        </p:txBody>
      </p:sp>
      <p:sp>
        <p:nvSpPr>
          <p:cNvPr id="77842" name="Rectangle 18"/>
          <p:cNvSpPr>
            <a:spLocks noGrp="1" noChangeArrowheads="1"/>
          </p:cNvSpPr>
          <p:nvPr>
            <p:ph type="body" sz="quarter" idx="3"/>
          </p:nvPr>
        </p:nvSpPr>
        <p:spPr bwMode="auto">
          <a:xfrm>
            <a:off x="920750" y="4379913"/>
            <a:ext cx="5135563" cy="4152900"/>
          </a:xfrm>
          <a:prstGeom prst="rect">
            <a:avLst/>
          </a:prstGeom>
          <a:noFill/>
          <a:ln w="9525">
            <a:noFill/>
            <a:miter lim="800000"/>
            <a:headEnd/>
            <a:tailEnd/>
          </a:ln>
          <a:effectLst/>
        </p:spPr>
        <p:txBody>
          <a:bodyPr vert="horz" wrap="square" lIns="73025" tIns="36512" rIns="73025" bIns="3651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964592667"/>
      </p:ext>
    </p:extLst>
  </p:cSld>
  <p:clrMap bg1="lt1" tx1="dk1" bg2="lt2" tx2="dk2" accent1="accent1" accent2="accent2" accent3="accent3" accent4="accent4" accent5="accent5" accent6="accent6" hlink="hlink" folHlink="folHlink"/>
  <p:notesStyle>
    <a:lvl1pPr marL="168275" indent="-168275"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1pPr>
    <a:lvl2pPr marL="579438" indent="-122238"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2pPr>
    <a:lvl3pPr marL="1027113" indent="-112713"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3pPr>
    <a:lvl4pPr marL="1493838" indent="-122238"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4pPr>
    <a:lvl5pPr marL="1943100" indent="-114300" algn="l" rtl="0" eaLnBrk="0" fontAlgn="base" hangingPunct="0">
      <a:spcBef>
        <a:spcPct val="30000"/>
      </a:spcBef>
      <a:spcAft>
        <a:spcPct val="0"/>
      </a:spcAft>
      <a:buChar char="•"/>
      <a:defRPr sz="1200" kern="1200">
        <a:solidFill>
          <a:schemeClr val="tx1"/>
        </a:solidFill>
        <a:latin typeface="Arial" charset="0"/>
        <a:ea typeface="ＭＳ Ｐゴシック" pitchFamily="-1" charset="-128"/>
        <a:cs typeface="Arial" pitchFamily="-8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2F1268-DAA7-5B4A-BBED-1B1085CC18A8}" type="slidenum">
              <a:rPr lang="en-US" smtClean="0"/>
              <a:pPr/>
              <a:t>44</a:t>
            </a:fld>
            <a:endParaRPr lang="en-US"/>
          </a:p>
        </p:txBody>
      </p:sp>
    </p:spTree>
    <p:extLst>
      <p:ext uri="{BB962C8B-B14F-4D97-AF65-F5344CB8AC3E}">
        <p14:creationId xmlns:p14="http://schemas.microsoft.com/office/powerpoint/2010/main" val="426378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rgbClr val="355876">
            <a:alpha val="80000"/>
          </a:srgbClr>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3_Blank">
    <p:bg>
      <p:bgPr>
        <a:gradFill flip="none" rotWithShape="1">
          <a:gsLst>
            <a:gs pos="4000">
              <a:srgbClr val="355876">
                <a:alpha val="80000"/>
              </a:srgbClr>
            </a:gs>
            <a:gs pos="95000">
              <a:srgbClr val="FFFFFF">
                <a:alpha val="80000"/>
              </a:srgbClr>
            </a:gs>
          </a:gsLst>
          <a:lin ang="16200000" scaled="0"/>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lank">
    <p:bg>
      <p:bgPr>
        <a:gradFill flip="none" rotWithShape="1">
          <a:gsLst>
            <a:gs pos="0">
              <a:srgbClr val="355876">
                <a:alpha val="80000"/>
                <a:lumMod val="60000"/>
                <a:lumOff val="40000"/>
              </a:srgbClr>
            </a:gs>
            <a:gs pos="51000">
              <a:srgbClr val="FFFFFF">
                <a:alpha val="93000"/>
              </a:srgb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userDrawn="1"/>
        </p:nvSpPr>
        <p:spPr>
          <a:xfrm>
            <a:off x="1783081" y="431801"/>
            <a:ext cx="5867399" cy="461665"/>
          </a:xfrm>
          <a:prstGeom prst="rect">
            <a:avLst/>
          </a:prstGeom>
          <a:noFill/>
        </p:spPr>
        <p:txBody>
          <a:bodyPr wrap="square" rtlCol="0">
            <a:spAutoFit/>
          </a:bodyPr>
          <a:lstStyle/>
          <a:p>
            <a:r>
              <a:rPr lang="en-US" sz="2400" b="0" i="1" dirty="0" smtClean="0">
                <a:latin typeface="Times New Roman" panose="02020603050405020304" pitchFamily="18" charset="0"/>
                <a:cs typeface="Times New Roman" panose="02020603050405020304" pitchFamily="18" charset="0"/>
              </a:rPr>
              <a:t>The</a:t>
            </a:r>
            <a:r>
              <a:rPr lang="en-US" sz="2400" b="0" i="1" baseline="0" dirty="0" smtClean="0">
                <a:latin typeface="Times New Roman" panose="02020603050405020304" pitchFamily="18" charset="0"/>
                <a:cs typeface="Times New Roman" panose="02020603050405020304" pitchFamily="18" charset="0"/>
              </a:rPr>
              <a:t> DX Chase: It Takes Two to Tango</a:t>
            </a:r>
            <a:endParaRPr lang="en-US" sz="2400" b="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bg>
      <p:bgPr>
        <a:gradFill flip="none" rotWithShape="1">
          <a:gsLst>
            <a:gs pos="0">
              <a:srgbClr val="355876">
                <a:alpha val="80000"/>
                <a:lumMod val="60000"/>
                <a:lumOff val="40000"/>
              </a:srgbClr>
            </a:gs>
            <a:gs pos="51000">
              <a:srgbClr val="FFFFFF">
                <a:alpha val="93000"/>
              </a:srgbClr>
            </a:gs>
          </a:gsLst>
          <a:lin ang="5400000" scaled="1"/>
          <a:tileRect/>
        </a:gradFill>
        <a:effectLst/>
      </p:bgPr>
    </p:bg>
    <p:spTree>
      <p:nvGrpSpPr>
        <p:cNvPr id="1" name=""/>
        <p:cNvGrpSpPr/>
        <p:nvPr/>
      </p:nvGrpSpPr>
      <p:grpSpPr>
        <a:xfrm>
          <a:off x="0" y="0"/>
          <a:ext cx="0" cy="0"/>
          <a:chOff x="0" y="0"/>
          <a:chExt cx="0" cy="0"/>
        </a:xfrm>
      </p:grpSpPr>
      <p:sp>
        <p:nvSpPr>
          <p:cNvPr id="2" name="TextBox 1"/>
          <p:cNvSpPr txBox="1"/>
          <p:nvPr userDrawn="1"/>
        </p:nvSpPr>
        <p:spPr>
          <a:xfrm>
            <a:off x="1443182" y="381000"/>
            <a:ext cx="4527050" cy="461665"/>
          </a:xfrm>
          <a:prstGeom prst="rect">
            <a:avLst/>
          </a:prstGeom>
          <a:noFill/>
        </p:spPr>
        <p:txBody>
          <a:bodyPr wrap="none" rtlCol="0">
            <a:spAutoFit/>
          </a:bodyPr>
          <a:lstStyle/>
          <a:p>
            <a:r>
              <a:rPr lang="en-US" sz="2400" dirty="0" smtClean="0"/>
              <a:t>Introduction</a:t>
            </a:r>
            <a:r>
              <a:rPr lang="en-US" sz="2400" baseline="0" dirty="0" smtClean="0"/>
              <a:t> to Modern </a:t>
            </a:r>
            <a:r>
              <a:rPr lang="en-US" sz="2400" baseline="0" dirty="0" err="1" smtClean="0"/>
              <a:t>DXing</a:t>
            </a:r>
            <a:endParaRPr lang="en-US" sz="2400"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Blank">
    <p:bg>
      <p:bgPr>
        <a:gradFill flip="none" rotWithShape="1">
          <a:gsLst>
            <a:gs pos="0">
              <a:srgbClr val="355876">
                <a:alpha val="80000"/>
                <a:lumMod val="60000"/>
                <a:lumOff val="40000"/>
              </a:srgbClr>
            </a:gs>
            <a:gs pos="51000">
              <a:srgbClr val="FFFFFF">
                <a:alpha val="93000"/>
              </a:srgbClr>
            </a:gs>
          </a:gsLst>
          <a:lin ang="5400000" scaled="1"/>
          <a:tileRect/>
        </a:gra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2"/>
          <p:cNvSpPr>
            <a:spLocks/>
          </p:cNvSpPr>
          <p:nvPr/>
        </p:nvSpPr>
        <p:spPr bwMode="auto">
          <a:xfrm>
            <a:off x="-3175" y="1033462"/>
            <a:ext cx="9147175" cy="242888"/>
          </a:xfrm>
          <a:custGeom>
            <a:avLst/>
            <a:gdLst>
              <a:gd name="T0" fmla="*/ 0 w 5762"/>
              <a:gd name="T1" fmla="*/ 153 h 153"/>
              <a:gd name="T2" fmla="*/ 0 w 5762"/>
              <a:gd name="T3" fmla="*/ 72 h 153"/>
              <a:gd name="T4" fmla="*/ 3846 w 5762"/>
              <a:gd name="T5" fmla="*/ 71 h 153"/>
              <a:gd name="T6" fmla="*/ 3913 w 5762"/>
              <a:gd name="T7" fmla="*/ 0 h 153"/>
              <a:gd name="T8" fmla="*/ 5762 w 5762"/>
              <a:gd name="T9" fmla="*/ 0 h 153"/>
              <a:gd name="T10" fmla="*/ 5761 w 5762"/>
              <a:gd name="T11" fmla="*/ 153 h 153"/>
              <a:gd name="T12" fmla="*/ 0 w 5762"/>
              <a:gd name="T13" fmla="*/ 153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2" h="153">
                <a:moveTo>
                  <a:pt x="0" y="153"/>
                </a:moveTo>
                <a:lnTo>
                  <a:pt x="0" y="72"/>
                </a:lnTo>
                <a:lnTo>
                  <a:pt x="3846" y="71"/>
                </a:lnTo>
                <a:lnTo>
                  <a:pt x="3913" y="0"/>
                </a:lnTo>
                <a:lnTo>
                  <a:pt x="5762" y="0"/>
                </a:lnTo>
                <a:lnTo>
                  <a:pt x="5761" y="153"/>
                </a:lnTo>
                <a:lnTo>
                  <a:pt x="0" y="153"/>
                </a:lnTo>
                <a:close/>
              </a:path>
            </a:pathLst>
          </a:custGeom>
          <a:solidFill>
            <a:srgbClr val="567895"/>
          </a:solidFill>
          <a:ln w="9525" cap="flat" cmpd="sng">
            <a:noFill/>
            <a:prstDash val="solid"/>
            <a:round/>
            <a:headEnd/>
            <a:tailEnd/>
          </a:ln>
        </p:spPr>
        <p:txBody>
          <a:bodyPr lIns="73025" tIns="36512" rIns="73025" bIns="36512">
            <a:prstTxWarp prst="textNoShape">
              <a:avLst/>
            </a:prstTxWarp>
          </a:bodyPr>
          <a:lstStyle/>
          <a:p>
            <a:pPr eaLnBrk="0" hangingPunct="0">
              <a:lnSpc>
                <a:spcPct val="90000"/>
              </a:lnSpc>
              <a:defRPr/>
            </a:pPr>
            <a:r>
              <a:rPr lang="en-US" sz="3000" dirty="0" smtClean="0">
                <a:latin typeface="Neurochrome" pitchFamily="2" charset="0"/>
                <a:ea typeface="+mn-ea"/>
                <a:cs typeface="+mn-cs"/>
              </a:rPr>
              <a:t>                                                                                 </a:t>
            </a:r>
            <a:endParaRPr lang="en-US" sz="3000" dirty="0">
              <a:latin typeface="Neurochrome" pitchFamily="2" charset="0"/>
              <a:ea typeface="+mn-ea"/>
              <a:cs typeface="+mn-cs"/>
            </a:endParaRPr>
          </a:p>
        </p:txBody>
      </p:sp>
      <p:sp>
        <p:nvSpPr>
          <p:cNvPr id="12" name="Rectangle 11"/>
          <p:cNvSpPr/>
          <p:nvPr/>
        </p:nvSpPr>
        <p:spPr>
          <a:xfrm>
            <a:off x="6302375" y="996950"/>
            <a:ext cx="2513013" cy="286232"/>
          </a:xfrm>
          <a:prstGeom prst="rect">
            <a:avLst/>
          </a:prstGeom>
        </p:spPr>
        <p:txBody>
          <a:bodyPr>
            <a:prstTxWarp prst="textNoShape">
              <a:avLst/>
            </a:prstTxWarp>
            <a:spAutoFit/>
          </a:bodyPr>
          <a:lstStyle/>
          <a:p>
            <a:pPr eaLnBrk="0" hangingPunct="0">
              <a:lnSpc>
                <a:spcPct val="90000"/>
              </a:lnSpc>
            </a:pPr>
            <a:r>
              <a:rPr lang="en-US" sz="1400" b="0" dirty="0" smtClean="0">
                <a:solidFill>
                  <a:schemeClr val="bg1"/>
                </a:solidFill>
              </a:rPr>
              <a:t>DXUniversity – Visalia 2016</a:t>
            </a:r>
            <a:endParaRPr lang="en-US" sz="1400" b="0" dirty="0">
              <a:solidFill>
                <a:schemeClr val="bg1"/>
              </a:solidFill>
            </a:endParaRPr>
          </a:p>
        </p:txBody>
      </p:sp>
      <p:sp>
        <p:nvSpPr>
          <p:cNvPr id="3078" name="Rectangle 4"/>
          <p:cNvSpPr>
            <a:spLocks noGrp="1" noChangeArrowheads="1"/>
          </p:cNvSpPr>
          <p:nvPr>
            <p:ph type="title"/>
          </p:nvPr>
        </p:nvSpPr>
        <p:spPr bwMode="auto">
          <a:xfrm>
            <a:off x="1355725" y="196850"/>
            <a:ext cx="6824663" cy="750888"/>
          </a:xfrm>
          <a:prstGeom prst="rect">
            <a:avLst/>
          </a:prstGeom>
          <a:noFill/>
          <a:ln w="9525">
            <a:noFill/>
            <a:miter lim="800000"/>
            <a:headEnd/>
            <a:tailEnd/>
          </a:ln>
        </p:spPr>
        <p:txBody>
          <a:bodyPr vert="horz" wrap="square" lIns="82124" tIns="41061" rIns="82124" bIns="41061" numCol="1" anchor="b" anchorCtr="0" compatLnSpc="1">
            <a:prstTxWarp prst="textNoShape">
              <a:avLst/>
            </a:prstTxWarp>
          </a:bodyPr>
          <a:lstStyle/>
          <a:p>
            <a:pPr lvl="0"/>
            <a:r>
              <a:rPr lang="en-US" dirty="0"/>
              <a:t>Click to edit slide title</a:t>
            </a:r>
          </a:p>
        </p:txBody>
      </p:sp>
      <p:sp>
        <p:nvSpPr>
          <p:cNvPr id="3079" name="Rectangle 5"/>
          <p:cNvSpPr>
            <a:spLocks noGrp="1" noChangeArrowheads="1"/>
          </p:cNvSpPr>
          <p:nvPr>
            <p:ph type="body" idx="1"/>
          </p:nvPr>
        </p:nvSpPr>
        <p:spPr bwMode="auto">
          <a:xfrm>
            <a:off x="1320800" y="1720850"/>
            <a:ext cx="7219950" cy="3571875"/>
          </a:xfrm>
          <a:prstGeom prst="rect">
            <a:avLst/>
          </a:prstGeom>
          <a:noFill/>
          <a:ln w="9525">
            <a:noFill/>
            <a:miter lim="800000"/>
            <a:headEnd/>
            <a:tailEnd/>
          </a:ln>
        </p:spPr>
        <p:txBody>
          <a:bodyPr vert="horz" wrap="square" lIns="82124" tIns="41061" rIns="82124" bIns="41061" numCol="1" anchor="t" anchorCtr="0" compatLnSpc="1">
            <a:prstTxWarp prst="textNoShape">
              <a:avLst/>
            </a:prstTxWarp>
          </a:bodyPr>
          <a:lstStyle/>
          <a:p>
            <a:pPr lvl="0"/>
            <a:r>
              <a:rPr lang="en-US" dirty="0"/>
              <a:t>Body </a:t>
            </a:r>
            <a:r>
              <a:rPr lang="en-US" dirty="0" smtClean="0"/>
              <a:t>Text</a:t>
            </a:r>
          </a:p>
          <a:p>
            <a:pPr lvl="0"/>
            <a:r>
              <a:rPr lang="en-US" dirty="0" smtClean="0"/>
              <a:t>		Second Level</a:t>
            </a:r>
          </a:p>
          <a:p>
            <a:pPr lvl="0"/>
            <a:r>
              <a:rPr lang="en-US" dirty="0" smtClean="0"/>
              <a:t>			Third Level</a:t>
            </a:r>
          </a:p>
          <a:p>
            <a:pPr lvl="0"/>
            <a:r>
              <a:rPr lang="en-US" dirty="0" smtClean="0"/>
              <a:t>				Fourth Level</a:t>
            </a:r>
          </a:p>
          <a:p>
            <a:pPr lvl="0"/>
            <a:r>
              <a:rPr lang="en-US" dirty="0" smtClean="0"/>
              <a:t>					Fifth </a:t>
            </a:r>
            <a:r>
              <a:rPr lang="en-US" dirty="0"/>
              <a:t>Level</a:t>
            </a:r>
          </a:p>
        </p:txBody>
      </p:sp>
      <p:pic>
        <p:nvPicPr>
          <p:cNvPr id="3082" name="Picture 13" descr="Iconic column redone.png"/>
          <p:cNvPicPr>
            <a:picLocks noChangeAspect="1"/>
          </p:cNvPicPr>
          <p:nvPr/>
        </p:nvPicPr>
        <p:blipFill>
          <a:blip r:embed="rId8"/>
          <a:srcRect/>
          <a:stretch>
            <a:fillRect/>
          </a:stretch>
        </p:blipFill>
        <p:spPr bwMode="auto">
          <a:xfrm>
            <a:off x="212725" y="122238"/>
            <a:ext cx="1038225" cy="992187"/>
          </a:xfrm>
          <a:prstGeom prst="rect">
            <a:avLst/>
          </a:prstGeom>
          <a:noFill/>
          <a:ln w="9525">
            <a:noFill/>
            <a:miter lim="800000"/>
            <a:headEnd/>
            <a:tailEnd/>
          </a:ln>
        </p:spPr>
      </p:pic>
      <p:sp>
        <p:nvSpPr>
          <p:cNvPr id="16" name="Rectangle 15">
            <a:hlinkClick r:id="" action="ppaction://noaction"/>
          </p:cNvPr>
          <p:cNvSpPr>
            <a:spLocks noChangeArrowheads="1"/>
          </p:cNvSpPr>
          <p:nvPr userDrawn="1"/>
        </p:nvSpPr>
        <p:spPr bwMode="auto">
          <a:xfrm>
            <a:off x="6388100" y="59182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7" name="Rectangle 16">
            <a:hlinkClick r:id="" action="ppaction://noaction"/>
          </p:cNvPr>
          <p:cNvSpPr>
            <a:spLocks noChangeArrowheads="1"/>
          </p:cNvSpPr>
          <p:nvPr userDrawn="1"/>
        </p:nvSpPr>
        <p:spPr bwMode="auto">
          <a:xfrm>
            <a:off x="7518400" y="59182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8" name="Rectangle 17">
            <a:hlinkClick r:id="" action="ppaction://noaction"/>
          </p:cNvPr>
          <p:cNvSpPr>
            <a:spLocks noChangeArrowheads="1"/>
          </p:cNvSpPr>
          <p:nvPr userDrawn="1"/>
        </p:nvSpPr>
        <p:spPr bwMode="auto">
          <a:xfrm>
            <a:off x="7988300" y="1016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
        <p:nvSpPr>
          <p:cNvPr id="19" name="Rectangle 18">
            <a:hlinkClick r:id="" action="ppaction://noaction"/>
          </p:cNvPr>
          <p:cNvSpPr>
            <a:spLocks noChangeArrowheads="1"/>
          </p:cNvSpPr>
          <p:nvPr userDrawn="1"/>
        </p:nvSpPr>
        <p:spPr bwMode="auto">
          <a:xfrm>
            <a:off x="279400" y="165100"/>
            <a:ext cx="1003300" cy="846138"/>
          </a:xfrm>
          <a:prstGeom prst="rect">
            <a:avLst/>
          </a:prstGeom>
          <a:solidFill>
            <a:srgbClr val="355876">
              <a:alpha val="0"/>
            </a:srgbClr>
          </a:solidFill>
          <a:ln w="9525">
            <a:noFill/>
            <a:miter lim="800000"/>
            <a:headEnd/>
            <a:tailEnd/>
          </a:ln>
          <a:effectLst>
            <a:outerShdw blurRad="63500" dist="23000" dir="5400000" rotWithShape="0">
              <a:srgbClr val="000000">
                <a:alpha val="34999"/>
              </a:srgbClr>
            </a:outerShdw>
          </a:effectLst>
        </p:spPr>
        <p:txBody>
          <a:bodyPr anchor="ctr">
            <a:prstTxWarp prst="textNoShape">
              <a:avLst/>
            </a:prstTxWarp>
          </a:bodyPr>
          <a:lstStyle/>
          <a:p>
            <a:pPr algn="ctr">
              <a:defRPr/>
            </a:pPr>
            <a:endParaRPr lang="en-US">
              <a:solidFill>
                <a:schemeClr val="lt1"/>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789" r:id="rId1"/>
    <p:sldLayoutId id="2147483792" r:id="rId2"/>
    <p:sldLayoutId id="2147483799" r:id="rId3"/>
    <p:sldLayoutId id="2147483801" r:id="rId4"/>
    <p:sldLayoutId id="2147483851" r:id="rId5"/>
    <p:sldLayoutId id="2147483852" r:id="rId6"/>
  </p:sldLayoutIdLst>
  <p:timing>
    <p:tnLst>
      <p:par>
        <p:cTn id="1" dur="indefinite" restart="never" nodeType="tmRoot"/>
      </p:par>
    </p:tnLst>
  </p:timing>
  <p:txStyles>
    <p:titleStyle>
      <a:lvl1pPr algn="l" defTabSz="814388" rtl="0" eaLnBrk="0" fontAlgn="base" hangingPunct="0">
        <a:lnSpc>
          <a:spcPct val="90000"/>
        </a:lnSpc>
        <a:spcBef>
          <a:spcPct val="0"/>
        </a:spcBef>
        <a:spcAft>
          <a:spcPct val="0"/>
        </a:spcAft>
        <a:defRPr sz="2400" b="1">
          <a:solidFill>
            <a:schemeClr val="tx2"/>
          </a:solidFill>
          <a:latin typeface="+mj-lt"/>
          <a:ea typeface="+mj-ea"/>
          <a:cs typeface="+mj-cs"/>
        </a:defRPr>
      </a:lvl1pPr>
      <a:lvl2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2pPr>
      <a:lvl3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3pPr>
      <a:lvl4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4pPr>
      <a:lvl5pPr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5pPr>
      <a:lvl6pPr marL="4572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6pPr>
      <a:lvl7pPr marL="9144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7pPr>
      <a:lvl8pPr marL="13716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8pPr>
      <a:lvl9pPr marL="1828800" algn="l" defTabSz="814388" rtl="0" eaLnBrk="0" fontAlgn="base" hangingPunct="0">
        <a:lnSpc>
          <a:spcPct val="90000"/>
        </a:lnSpc>
        <a:spcBef>
          <a:spcPct val="0"/>
        </a:spcBef>
        <a:spcAft>
          <a:spcPct val="0"/>
        </a:spcAft>
        <a:defRPr sz="2400" b="1">
          <a:solidFill>
            <a:schemeClr val="tx2"/>
          </a:solidFill>
          <a:latin typeface="Arial" pitchFamily="-84" charset="0"/>
          <a:ea typeface="ＭＳ Ｐゴシック" pitchFamily="-84" charset="-128"/>
          <a:cs typeface="ＭＳ Ｐゴシック" pitchFamily="-84" charset="-128"/>
        </a:defRPr>
      </a:lvl9pPr>
    </p:titleStyle>
    <p:bodyStyle>
      <a:lvl1pPr marL="236538" indent="-236538" algn="l" defTabSz="814388" rtl="0" eaLnBrk="0" fontAlgn="base" hangingPunct="0">
        <a:lnSpc>
          <a:spcPct val="95000"/>
        </a:lnSpc>
        <a:spcBef>
          <a:spcPct val="50000"/>
        </a:spcBef>
        <a:spcAft>
          <a:spcPct val="0"/>
        </a:spcAft>
        <a:buClr>
          <a:schemeClr val="accent1"/>
        </a:buClr>
        <a:buSzPct val="100000"/>
        <a:buFontTx/>
        <a:buNone/>
        <a:defRPr sz="3200" b="1">
          <a:solidFill>
            <a:schemeClr val="tx1"/>
          </a:solidFill>
          <a:latin typeface="+mn-lt"/>
          <a:ea typeface="+mn-ea"/>
          <a:cs typeface="+mn-cs"/>
        </a:defRPr>
      </a:lvl1pPr>
      <a:lvl2pPr marL="574675" indent="-117475"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2pPr>
      <a:lvl3pPr marL="914400"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3pPr>
      <a:lvl4pPr marL="1254125" indent="117475"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4pPr>
      <a:lvl5pPr marL="1604963" indent="223838" algn="l" defTabSz="814388" rtl="0" eaLnBrk="0" fontAlgn="base" hangingPunct="0">
        <a:lnSpc>
          <a:spcPct val="95000"/>
        </a:lnSpc>
        <a:spcBef>
          <a:spcPct val="50000"/>
        </a:spcBef>
        <a:spcAft>
          <a:spcPct val="0"/>
        </a:spcAft>
        <a:buFontTx/>
        <a:buNone/>
        <a:defRPr sz="3200" b="1">
          <a:solidFill>
            <a:schemeClr val="tx1"/>
          </a:solidFill>
          <a:latin typeface="+mn-lt"/>
          <a:ea typeface="+mn-ea"/>
        </a:defRPr>
      </a:lvl5pPr>
      <a:lvl6pPr marL="2062163" indent="223838" algn="l" defTabSz="814388" rtl="0" eaLnBrk="0" fontAlgn="base" hangingPunct="0">
        <a:lnSpc>
          <a:spcPct val="95000"/>
        </a:lnSpc>
        <a:spcBef>
          <a:spcPct val="50000"/>
        </a:spcBef>
        <a:spcAft>
          <a:spcPct val="0"/>
        </a:spcAft>
        <a:defRPr sz="2000" b="1">
          <a:solidFill>
            <a:schemeClr val="tx1"/>
          </a:solidFill>
          <a:latin typeface="+mn-lt"/>
          <a:ea typeface="+mn-ea"/>
        </a:defRPr>
      </a:lvl6pPr>
      <a:lvl7pPr marL="2519363" indent="223838" algn="l" defTabSz="814388" rtl="0" eaLnBrk="0" fontAlgn="base" hangingPunct="0">
        <a:lnSpc>
          <a:spcPct val="95000"/>
        </a:lnSpc>
        <a:spcBef>
          <a:spcPct val="50000"/>
        </a:spcBef>
        <a:spcAft>
          <a:spcPct val="0"/>
        </a:spcAft>
        <a:defRPr sz="2000" b="1">
          <a:solidFill>
            <a:schemeClr val="tx1"/>
          </a:solidFill>
          <a:latin typeface="+mn-lt"/>
          <a:ea typeface="+mn-ea"/>
        </a:defRPr>
      </a:lvl7pPr>
      <a:lvl8pPr marL="2976563" indent="223838" algn="l" defTabSz="814388" rtl="0" eaLnBrk="0" fontAlgn="base" hangingPunct="0">
        <a:lnSpc>
          <a:spcPct val="95000"/>
        </a:lnSpc>
        <a:spcBef>
          <a:spcPct val="50000"/>
        </a:spcBef>
        <a:spcAft>
          <a:spcPct val="0"/>
        </a:spcAft>
        <a:defRPr sz="2000" b="1">
          <a:solidFill>
            <a:schemeClr val="tx1"/>
          </a:solidFill>
          <a:latin typeface="+mn-lt"/>
          <a:ea typeface="+mn-ea"/>
        </a:defRPr>
      </a:lvl8pPr>
      <a:lvl9pPr marL="3433763" indent="223838" algn="l" defTabSz="814388" rtl="0" eaLnBrk="0" fontAlgn="base" hangingPunct="0">
        <a:lnSpc>
          <a:spcPct val="95000"/>
        </a:lnSpc>
        <a:spcBef>
          <a:spcPct val="50000"/>
        </a:spcBef>
        <a:spcAft>
          <a:spcPct val="0"/>
        </a:spcAft>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8" y="60199"/>
            <a:ext cx="1151545" cy="110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90963" y="502717"/>
            <a:ext cx="5181600" cy="461665"/>
          </a:xfrm>
          <a:prstGeom prst="rect">
            <a:avLst/>
          </a:prstGeom>
          <a:noFill/>
        </p:spPr>
        <p:txBody>
          <a:bodyPr wrap="square" rtlCol="0">
            <a:spAutoFit/>
          </a:bodyPr>
          <a:lstStyle/>
          <a:p>
            <a:r>
              <a:rPr lang="en-US" sz="2400" b="1" dirty="0" smtClean="0">
                <a:latin typeface="Arial"/>
                <a:cs typeface="Arial"/>
              </a:rPr>
              <a:t>Bryce Anderson K7UA</a:t>
            </a:r>
            <a:endParaRPr lang="en-US" sz="2400" b="1" dirty="0">
              <a:latin typeface="Arial"/>
              <a:cs typeface="Arial"/>
            </a:endParaRPr>
          </a:p>
        </p:txBody>
      </p:sp>
      <p:sp>
        <p:nvSpPr>
          <p:cNvPr id="2" name="TextBox 1"/>
          <p:cNvSpPr txBox="1"/>
          <p:nvPr/>
        </p:nvSpPr>
        <p:spPr>
          <a:xfrm>
            <a:off x="1303943" y="5902578"/>
            <a:ext cx="6851176" cy="646331"/>
          </a:xfrm>
          <a:prstGeom prst="rect">
            <a:avLst/>
          </a:prstGeom>
          <a:noFill/>
        </p:spPr>
        <p:txBody>
          <a:bodyPr wrap="square" rtlCol="0">
            <a:spAutoFit/>
          </a:bodyPr>
          <a:lstStyle/>
          <a:p>
            <a:r>
              <a:rPr lang="en-US" sz="3600" b="1" dirty="0" smtClean="0"/>
              <a:t>Introduction to Modern </a:t>
            </a:r>
            <a:r>
              <a:rPr lang="en-US" sz="3600" b="1" dirty="0" err="1" smtClean="0"/>
              <a:t>DXing</a:t>
            </a:r>
            <a:endParaRPr lang="en-US" sz="3600" b="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462" y="1449969"/>
            <a:ext cx="4952999" cy="4290188"/>
          </a:xfrm>
          <a:prstGeom prst="rect">
            <a:avLst/>
          </a:prstGeom>
        </p:spPr>
      </p:pic>
    </p:spTree>
    <p:extLst>
      <p:ext uri="{BB962C8B-B14F-4D97-AF65-F5344CB8AC3E}">
        <p14:creationId xmlns:p14="http://schemas.microsoft.com/office/powerpoint/2010/main" val="3925198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49" y="1524000"/>
            <a:ext cx="9066605" cy="1323439"/>
          </a:xfrm>
          <a:prstGeom prst="rect">
            <a:avLst/>
          </a:prstGeom>
          <a:noFill/>
        </p:spPr>
        <p:txBody>
          <a:bodyPr wrap="none" rtlCol="0">
            <a:spAutoFit/>
          </a:bodyPr>
          <a:lstStyle/>
          <a:p>
            <a:pPr algn="ctr"/>
            <a:r>
              <a:rPr lang="en-US" sz="1600" b="1" dirty="0" smtClean="0"/>
              <a:t>After a period of 20 years of inactivity, I got back into </a:t>
            </a:r>
            <a:r>
              <a:rPr lang="en-US" sz="1600" b="1" dirty="0" err="1" smtClean="0"/>
              <a:t>DXing</a:t>
            </a:r>
            <a:r>
              <a:rPr lang="en-US" sz="1600" b="1" dirty="0" smtClean="0"/>
              <a:t>.  </a:t>
            </a:r>
          </a:p>
          <a:p>
            <a:pPr algn="ctr"/>
            <a:r>
              <a:rPr lang="en-US" sz="1600" b="1" dirty="0" smtClean="0">
                <a:solidFill>
                  <a:srgbClr val="FF0000"/>
                </a:solidFill>
              </a:rPr>
              <a:t>I had expectations of being moderately competitive. </a:t>
            </a:r>
            <a:r>
              <a:rPr lang="en-US" sz="1600" b="1" dirty="0" smtClean="0"/>
              <a:t>  This is the modern antenna that</a:t>
            </a:r>
          </a:p>
          <a:p>
            <a:pPr algn="ctr"/>
            <a:r>
              <a:rPr lang="en-US" sz="1600" b="1" dirty="0" smtClean="0"/>
              <a:t>I chose to include full WARC frequency coverage.  I have kept upgrading my system for the</a:t>
            </a:r>
          </a:p>
          <a:p>
            <a:pPr algn="ctr"/>
            <a:r>
              <a:rPr lang="en-US" sz="1600" b="1" dirty="0" smtClean="0"/>
              <a:t>past ten years.  There are other great options available, but do not disregard WARC!</a:t>
            </a:r>
          </a:p>
          <a:p>
            <a:pPr algn="ctr"/>
            <a:r>
              <a:rPr lang="en-US" sz="1600" b="1" dirty="0" smtClean="0"/>
              <a:t>Those bands are too valuable to ignore.</a:t>
            </a:r>
            <a:endParaRPr lang="en-US" sz="1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35" y="3115560"/>
            <a:ext cx="4108730" cy="336915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3862" y="3115560"/>
            <a:ext cx="4706852" cy="314069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892800"/>
            <a:ext cx="9020819" cy="830997"/>
          </a:xfrm>
          <a:prstGeom prst="rect">
            <a:avLst/>
          </a:prstGeom>
          <a:noFill/>
        </p:spPr>
        <p:txBody>
          <a:bodyPr wrap="none" rtlCol="0">
            <a:spAutoFit/>
          </a:bodyPr>
          <a:lstStyle/>
          <a:p>
            <a:pPr algn="ctr"/>
            <a:r>
              <a:rPr lang="en-US" sz="1600" dirty="0" smtClean="0"/>
              <a:t>This is my modern station at K7UA.  A typical setup for a serious </a:t>
            </a:r>
            <a:r>
              <a:rPr lang="en-US" sz="1600" dirty="0" err="1" smtClean="0"/>
              <a:t>DXer</a:t>
            </a:r>
            <a:r>
              <a:rPr lang="en-US" sz="1600" dirty="0" smtClean="0"/>
              <a:t>.</a:t>
            </a:r>
          </a:p>
          <a:p>
            <a:pPr algn="ctr"/>
            <a:r>
              <a:rPr lang="en-US" sz="1600" dirty="0" smtClean="0"/>
              <a:t>I highly recommend a transceiver with a </a:t>
            </a:r>
            <a:r>
              <a:rPr lang="en-US" sz="1600" b="1" dirty="0" smtClean="0"/>
              <a:t>sub-receiver </a:t>
            </a:r>
            <a:r>
              <a:rPr lang="en-US" sz="1600" dirty="0" smtClean="0"/>
              <a:t>and also having a </a:t>
            </a:r>
            <a:r>
              <a:rPr lang="en-US" sz="1600" b="1" dirty="0" smtClean="0"/>
              <a:t>pan-adapter.</a:t>
            </a:r>
            <a:r>
              <a:rPr lang="en-US" sz="1600" dirty="0" smtClean="0"/>
              <a:t> </a:t>
            </a:r>
          </a:p>
          <a:p>
            <a:pPr algn="ctr"/>
            <a:r>
              <a:rPr lang="en-US" sz="1600" dirty="0" smtClean="0"/>
              <a:t>They are both incredibly useful to a modern </a:t>
            </a:r>
            <a:r>
              <a:rPr lang="en-US" sz="1600" dirty="0" err="1" smtClean="0"/>
              <a:t>DXer</a:t>
            </a:r>
            <a:r>
              <a:rPr lang="en-US" sz="1600" dirty="0" smtClean="0"/>
              <a:t> who has high performance expectations.</a:t>
            </a:r>
            <a:endParaRPr lang="en-US" sz="1600" dirty="0"/>
          </a:p>
        </p:txBody>
      </p:sp>
      <p:pic>
        <p:nvPicPr>
          <p:cNvPr id="3" name="Picture 2"/>
          <p:cNvPicPr>
            <a:picLocks noChangeAspect="1"/>
          </p:cNvPicPr>
          <p:nvPr/>
        </p:nvPicPr>
        <p:blipFill>
          <a:blip r:embed="rId2" cstate="print">
            <a:lum bright="20000" contrast="9000"/>
            <a:alphaModFix/>
            <a:extLst>
              <a:ext uri="{28A0092B-C50C-407E-A947-70E740481C1C}">
                <a14:useLocalDpi xmlns:a14="http://schemas.microsoft.com/office/drawing/2010/main" val="0"/>
              </a:ext>
            </a:extLst>
          </a:blip>
          <a:stretch>
            <a:fillRect/>
          </a:stretch>
        </p:blipFill>
        <p:spPr>
          <a:xfrm>
            <a:off x="1067590" y="1436215"/>
            <a:ext cx="6682439" cy="439308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422" y="1487854"/>
            <a:ext cx="6496789" cy="4852540"/>
          </a:xfrm>
          <a:prstGeom prst="rect">
            <a:avLst/>
          </a:prstGeom>
        </p:spPr>
      </p:pic>
      <p:sp>
        <p:nvSpPr>
          <p:cNvPr id="2" name="TextBox 1"/>
          <p:cNvSpPr txBox="1"/>
          <p:nvPr/>
        </p:nvSpPr>
        <p:spPr>
          <a:xfrm>
            <a:off x="1625600" y="5193748"/>
            <a:ext cx="5486400" cy="646331"/>
          </a:xfrm>
          <a:prstGeom prst="rect">
            <a:avLst/>
          </a:prstGeom>
          <a:noFill/>
        </p:spPr>
        <p:txBody>
          <a:bodyPr wrap="square" rtlCol="0">
            <a:spAutoFit/>
          </a:bodyPr>
          <a:lstStyle/>
          <a:p>
            <a:pPr algn="ctr"/>
            <a:r>
              <a:rPr lang="en-US" sz="1800" b="1" dirty="0" smtClean="0">
                <a:solidFill>
                  <a:srgbClr val="FFFFFF"/>
                </a:solidFill>
              </a:rPr>
              <a:t>The excellent station of W7HPW.  A station worthy of top rung performance expectations.</a:t>
            </a:r>
            <a:endParaRPr lang="en-US" sz="1800" b="1"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201" y="1482475"/>
            <a:ext cx="4508500" cy="4508500"/>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736303" y="6066142"/>
            <a:ext cx="5583680" cy="461665"/>
          </a:xfrm>
          <a:prstGeom prst="rect">
            <a:avLst/>
          </a:prstGeom>
          <a:noFill/>
        </p:spPr>
        <p:txBody>
          <a:bodyPr wrap="none" rtlCol="0">
            <a:spAutoFit/>
          </a:bodyPr>
          <a:lstStyle/>
          <a:p>
            <a:r>
              <a:rPr lang="en-US" sz="2400" b="1" dirty="0" smtClean="0"/>
              <a:t>Western Electric amplifier at W7HPW</a:t>
            </a:r>
            <a:endParaRPr lang="en-US" sz="2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693" y="1536700"/>
            <a:ext cx="7983225" cy="461665"/>
          </a:xfrm>
          <a:prstGeom prst="rect">
            <a:avLst/>
          </a:prstGeom>
          <a:noFill/>
        </p:spPr>
        <p:txBody>
          <a:bodyPr wrap="none" rtlCol="0">
            <a:spAutoFit/>
          </a:bodyPr>
          <a:lstStyle/>
          <a:p>
            <a:r>
              <a:rPr lang="en-US" sz="2400" b="1" dirty="0" smtClean="0"/>
              <a:t>Big beams and 80 M four square antennas at W7HPW</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9263" y="2147277"/>
            <a:ext cx="5256937" cy="4191000"/>
          </a:xfrm>
          <a:prstGeom prst="rect">
            <a:avLst/>
          </a:prstGeom>
          <a:effectLst>
            <a:outerShdw blurRad="50800" dist="38100" dir="2700000" algn="br">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2032000"/>
            <a:ext cx="3277497" cy="4572000"/>
          </a:xfrm>
          <a:prstGeom prst="rect">
            <a:avLst/>
          </a:prstGeom>
          <a:effectLst>
            <a:outerShdw blurRad="50800" dist="38100" dir="2700000" algn="br">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65700" y="2212180"/>
            <a:ext cx="3835400" cy="3046988"/>
          </a:xfrm>
          <a:prstGeom prst="rect">
            <a:avLst/>
          </a:prstGeom>
          <a:noFill/>
        </p:spPr>
        <p:txBody>
          <a:bodyPr wrap="square" rtlCol="0">
            <a:spAutoFit/>
          </a:bodyPr>
          <a:lstStyle/>
          <a:p>
            <a:pPr algn="ctr"/>
            <a:r>
              <a:rPr lang="en-US" sz="2400" b="1" dirty="0" smtClean="0"/>
              <a:t>The military loves Log Periodic antennas because of their frequency agility.</a:t>
            </a:r>
          </a:p>
          <a:p>
            <a:pPr algn="ctr"/>
            <a:r>
              <a:rPr lang="en-US" sz="2400" b="1" dirty="0" smtClean="0"/>
              <a:t>They make great multiband ham antennas.  This is a </a:t>
            </a:r>
            <a:r>
              <a:rPr lang="en-US" sz="2400" b="1" dirty="0" err="1" smtClean="0"/>
              <a:t>Tennadyne</a:t>
            </a:r>
            <a:r>
              <a:rPr lang="en-US" sz="2400" b="1" dirty="0" smtClean="0"/>
              <a:t> T8 at AK7O.</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33" y="1708673"/>
            <a:ext cx="4012133" cy="46707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4215" y="2364580"/>
            <a:ext cx="2182385" cy="3108544"/>
          </a:xfrm>
          <a:prstGeom prst="rect">
            <a:avLst/>
          </a:prstGeom>
          <a:noFill/>
        </p:spPr>
        <p:txBody>
          <a:bodyPr wrap="square" rtlCol="0">
            <a:spAutoFit/>
          </a:bodyPr>
          <a:lstStyle/>
          <a:p>
            <a:pPr algn="ctr"/>
            <a:r>
              <a:rPr lang="en-US" sz="2800" b="1" dirty="0" smtClean="0"/>
              <a:t>Hex Beams are another popular choice offering WARC coverage.</a:t>
            </a:r>
            <a:endParaRPr lang="en-US"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6244" y="1582585"/>
            <a:ext cx="3295828" cy="4943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045" y="1422400"/>
            <a:ext cx="8458340" cy="646331"/>
          </a:xfrm>
          <a:prstGeom prst="rect">
            <a:avLst/>
          </a:prstGeom>
          <a:noFill/>
        </p:spPr>
        <p:txBody>
          <a:bodyPr wrap="none" rtlCol="0">
            <a:spAutoFit/>
          </a:bodyPr>
          <a:lstStyle/>
          <a:p>
            <a:pPr algn="ctr"/>
            <a:r>
              <a:rPr lang="en-US" sz="1800" b="1" dirty="0" smtClean="0"/>
              <a:t>AK7PZ has this cool antenna suitable for cramped space, the </a:t>
            </a:r>
            <a:r>
              <a:rPr lang="en-US" sz="1800" b="1" dirty="0" err="1" smtClean="0"/>
              <a:t>SteppIR</a:t>
            </a:r>
            <a:r>
              <a:rPr lang="en-US" sz="1800" b="1" dirty="0" smtClean="0"/>
              <a:t> DB11.</a:t>
            </a:r>
          </a:p>
          <a:p>
            <a:pPr algn="ctr"/>
            <a:r>
              <a:rPr lang="en-US" sz="1800" b="1" dirty="0" smtClean="0"/>
              <a:t>The elements are one half size in length.</a:t>
            </a:r>
            <a:endParaRPr lang="en-US" sz="1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700" y="2235200"/>
            <a:ext cx="2921000" cy="4381500"/>
          </a:xfrm>
          <a:prstGeom prst="rect">
            <a:avLst/>
          </a:prstGeom>
          <a:effectLst>
            <a:outerShdw blurRad="50800" dist="38100" dir="10800000" algn="l">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2220921"/>
            <a:ext cx="2376492" cy="4383079"/>
          </a:xfrm>
          <a:prstGeom prst="rect">
            <a:avLst/>
          </a:prstGeom>
          <a:effectLst>
            <a:outerShdw blurRad="50800" dist="38100" dir="10800000" algn="l">
              <a:srgbClr val="000000">
                <a:alpha val="43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00" y="5397500"/>
            <a:ext cx="7535974" cy="461665"/>
          </a:xfrm>
          <a:prstGeom prst="rect">
            <a:avLst/>
          </a:prstGeom>
          <a:noFill/>
        </p:spPr>
        <p:txBody>
          <a:bodyPr wrap="none" rtlCol="0">
            <a:spAutoFit/>
          </a:bodyPr>
          <a:lstStyle/>
          <a:p>
            <a:r>
              <a:rPr lang="en-US" sz="2400" b="1" dirty="0" smtClean="0"/>
              <a:t>AK7PZ can also power his entire home with solar energy!</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69" y="2310057"/>
            <a:ext cx="9067800" cy="286303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773" y="1427285"/>
            <a:ext cx="8918227" cy="1077218"/>
          </a:xfrm>
          <a:prstGeom prst="rect">
            <a:avLst/>
          </a:prstGeom>
          <a:noFill/>
        </p:spPr>
        <p:txBody>
          <a:bodyPr wrap="none" rtlCol="0">
            <a:spAutoFit/>
          </a:bodyPr>
          <a:lstStyle/>
          <a:p>
            <a:pPr algn="ctr"/>
            <a:r>
              <a:rPr lang="en-US" sz="1600" b="1" dirty="0" smtClean="0"/>
              <a:t>Higher is usually better with antennas, but how high is high enough.</a:t>
            </a:r>
          </a:p>
          <a:p>
            <a:pPr algn="ctr"/>
            <a:r>
              <a:rPr lang="en-US" sz="1600" b="1" dirty="0" smtClean="0"/>
              <a:t>Once again, remember your expectations.  For significant low angle radiation a horizontal </a:t>
            </a:r>
          </a:p>
          <a:p>
            <a:pPr algn="ctr"/>
            <a:r>
              <a:rPr lang="en-US" sz="1600" b="1" dirty="0"/>
              <a:t>a</a:t>
            </a:r>
            <a:r>
              <a:rPr lang="en-US" sz="1600" b="1" dirty="0" smtClean="0"/>
              <a:t>ntenna needs to be at least one half wave length high. Those super low take off angles</a:t>
            </a:r>
          </a:p>
          <a:p>
            <a:pPr algn="ctr"/>
            <a:r>
              <a:rPr lang="en-US" sz="1600" b="1" dirty="0"/>
              <a:t>a</a:t>
            </a:r>
            <a:r>
              <a:rPr lang="en-US" sz="1600" b="1" dirty="0" smtClean="0"/>
              <a:t>t 2 degrees may or may not be helpful at your QTH.  I live in the mountains!</a:t>
            </a:r>
            <a:endParaRPr lang="en-US" sz="1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7200" y="2590800"/>
            <a:ext cx="6000572" cy="388381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65134"/>
            <a:ext cx="9124772"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nip Single Corner Rectangle 4"/>
          <p:cNvSpPr/>
          <p:nvPr/>
        </p:nvSpPr>
        <p:spPr>
          <a:xfrm flipH="1">
            <a:off x="6381572" y="1208518"/>
            <a:ext cx="2743200" cy="170916"/>
          </a:xfrm>
          <a:prstGeom prst="snip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8" y="117924"/>
            <a:ext cx="1151545" cy="110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400800" y="1155476"/>
            <a:ext cx="2743200" cy="269304"/>
          </a:xfrm>
          <a:prstGeom prst="rect">
            <a:avLst/>
          </a:prstGeom>
          <a:noFill/>
          <a:ln>
            <a:noFill/>
          </a:ln>
        </p:spPr>
        <p:txBody>
          <a:bodyPr wrap="square" rtlCol="0">
            <a:spAutoFit/>
          </a:bodyPr>
          <a:lstStyle/>
          <a:p>
            <a:r>
              <a:rPr lang="en-US" sz="1150" dirty="0" smtClean="0">
                <a:solidFill>
                  <a:schemeClr val="bg1"/>
                </a:solidFill>
                <a:latin typeface="Arial"/>
                <a:cs typeface="Arial"/>
              </a:rPr>
              <a:t>DX University - Visalia 2016  </a:t>
            </a:r>
            <a:endParaRPr lang="en-US" sz="1150" dirty="0">
              <a:solidFill>
                <a:schemeClr val="bg1"/>
              </a:solidFill>
              <a:latin typeface="Arial"/>
              <a:cs typeface="Arial"/>
            </a:endParaRPr>
          </a:p>
        </p:txBody>
      </p:sp>
      <p:sp>
        <p:nvSpPr>
          <p:cNvPr id="2" name="TextBox 1"/>
          <p:cNvSpPr txBox="1"/>
          <p:nvPr/>
        </p:nvSpPr>
        <p:spPr>
          <a:xfrm>
            <a:off x="2362200" y="1524000"/>
            <a:ext cx="6705600" cy="4647425"/>
          </a:xfrm>
          <a:prstGeom prst="rect">
            <a:avLst/>
          </a:prstGeom>
          <a:noFill/>
        </p:spPr>
        <p:txBody>
          <a:bodyPr wrap="square" rtlCol="0">
            <a:spAutoFit/>
          </a:bodyPr>
          <a:lstStyle/>
          <a:p>
            <a:r>
              <a:rPr lang="en-US" sz="1400" dirty="0"/>
              <a:t>First licensed in 1961 at age of 12.  Amateur Extra, B.S. Electronic Engineering</a:t>
            </a:r>
            <a:r>
              <a:rPr lang="en-US" sz="1400" dirty="0" smtClean="0"/>
              <a:t>,</a:t>
            </a:r>
          </a:p>
          <a:p>
            <a:r>
              <a:rPr lang="en-US" sz="1400" dirty="0" smtClean="0"/>
              <a:t>First </a:t>
            </a:r>
            <a:r>
              <a:rPr lang="en-US" sz="1400" dirty="0"/>
              <a:t>Class Radiotelephone </a:t>
            </a:r>
            <a:r>
              <a:rPr lang="en-US" sz="1400" dirty="0" smtClean="0"/>
              <a:t>license </a:t>
            </a:r>
            <a:r>
              <a:rPr lang="en-US" sz="1400" dirty="0"/>
              <a:t>since 1971</a:t>
            </a:r>
            <a:r>
              <a:rPr lang="en-US" sz="1400" dirty="0" smtClean="0"/>
              <a:t>.</a:t>
            </a:r>
          </a:p>
          <a:p>
            <a:r>
              <a:rPr lang="en-US" sz="1400" dirty="0" smtClean="0"/>
              <a:t>S</a:t>
            </a:r>
            <a:r>
              <a:rPr lang="en-US" sz="1200" dirty="0" smtClean="0"/>
              <a:t>erved </a:t>
            </a:r>
            <a:r>
              <a:rPr lang="en-US" sz="1200" dirty="0"/>
              <a:t>in U.S. Army Signal Corps after college</a:t>
            </a:r>
            <a:r>
              <a:rPr lang="en-US" sz="1200" dirty="0" smtClean="0"/>
              <a:t>.</a:t>
            </a:r>
          </a:p>
          <a:p>
            <a:endParaRPr lang="en-US" sz="1200" dirty="0"/>
          </a:p>
          <a:p>
            <a:r>
              <a:rPr lang="en-US" sz="1200" dirty="0"/>
              <a:t>Operating awards: Various HF, VHF and satellite awards including</a:t>
            </a:r>
            <a:r>
              <a:rPr lang="en-US" sz="1200" dirty="0" smtClean="0"/>
              <a:t>:</a:t>
            </a:r>
          </a:p>
          <a:p>
            <a:r>
              <a:rPr lang="en-US" sz="1200" dirty="0" smtClean="0"/>
              <a:t>DXCC </a:t>
            </a:r>
            <a:r>
              <a:rPr lang="en-US" sz="1200" dirty="0"/>
              <a:t>Mixed Honor Roll (</a:t>
            </a:r>
            <a:r>
              <a:rPr lang="en-US" sz="1200" dirty="0" smtClean="0"/>
              <a:t>346 total/332 </a:t>
            </a:r>
            <a:r>
              <a:rPr lang="en-US" sz="1200" dirty="0"/>
              <a:t>current), Eight band DXCC, </a:t>
            </a:r>
            <a:endParaRPr lang="en-US" sz="1200" dirty="0" smtClean="0"/>
          </a:p>
          <a:p>
            <a:r>
              <a:rPr lang="en-US" sz="1200" dirty="0" smtClean="0"/>
              <a:t>DXCC </a:t>
            </a:r>
            <a:r>
              <a:rPr lang="en-US" sz="1200" dirty="0"/>
              <a:t>Challenge </a:t>
            </a:r>
            <a:r>
              <a:rPr lang="en-US" sz="1200" dirty="0" smtClean="0"/>
              <a:t>(2,200 level), </a:t>
            </a:r>
            <a:r>
              <a:rPr lang="en-US" sz="1200" dirty="0"/>
              <a:t>QRP DXCC (268 countries</a:t>
            </a:r>
            <a:r>
              <a:rPr lang="en-US" sz="1200" dirty="0" smtClean="0"/>
              <a:t>),</a:t>
            </a:r>
          </a:p>
          <a:p>
            <a:r>
              <a:rPr lang="en-US" sz="1200" dirty="0" smtClean="0"/>
              <a:t>Five band + </a:t>
            </a:r>
            <a:r>
              <a:rPr lang="en-US" sz="1200" dirty="0"/>
              <a:t>160M </a:t>
            </a:r>
            <a:r>
              <a:rPr lang="en-US" sz="1200" dirty="0" smtClean="0"/>
              <a:t> WAS, </a:t>
            </a:r>
            <a:r>
              <a:rPr lang="en-US" sz="1200" dirty="0"/>
              <a:t>Triple Play WAS, WAZ, VUCC, etc.  </a:t>
            </a:r>
            <a:endParaRPr lang="en-US" sz="1200" dirty="0" smtClean="0"/>
          </a:p>
          <a:p>
            <a:endParaRPr lang="en-US" sz="1200" dirty="0"/>
          </a:p>
          <a:p>
            <a:r>
              <a:rPr lang="en-US" sz="1200" dirty="0" smtClean="0"/>
              <a:t>Contesting </a:t>
            </a:r>
            <a:r>
              <a:rPr lang="en-US" sz="1200" dirty="0"/>
              <a:t>awards: Too many to </a:t>
            </a:r>
            <a:r>
              <a:rPr lang="en-US" sz="1200" dirty="0" smtClean="0"/>
              <a:t>list, </a:t>
            </a:r>
            <a:r>
              <a:rPr lang="en-US" sz="1200" dirty="0"/>
              <a:t>but I am especially proud of </a:t>
            </a:r>
            <a:r>
              <a:rPr lang="en-US" sz="1200" dirty="0" smtClean="0"/>
              <a:t>winning</a:t>
            </a:r>
          </a:p>
          <a:p>
            <a:r>
              <a:rPr lang="en-US" sz="1200" dirty="0" smtClean="0"/>
              <a:t>first place </a:t>
            </a:r>
            <a:r>
              <a:rPr lang="en-US" sz="1200" dirty="0"/>
              <a:t>for the W7 call area in the 2012 CQWW Phone DX Contest </a:t>
            </a:r>
            <a:endParaRPr lang="en-US" sz="1200" dirty="0" smtClean="0"/>
          </a:p>
          <a:p>
            <a:r>
              <a:rPr lang="en-US" sz="1200" dirty="0" smtClean="0"/>
              <a:t>(</a:t>
            </a:r>
            <a:r>
              <a:rPr lang="en-US" sz="1200" dirty="0"/>
              <a:t>High Power Single Operator Assisted category) with only a 42 </a:t>
            </a:r>
            <a:r>
              <a:rPr lang="en-US" sz="1200" dirty="0" err="1"/>
              <a:t>ft</a:t>
            </a:r>
            <a:r>
              <a:rPr lang="en-US" sz="1200" dirty="0"/>
              <a:t> tower </a:t>
            </a:r>
            <a:r>
              <a:rPr lang="en-US" sz="1200" dirty="0" smtClean="0"/>
              <a:t>and </a:t>
            </a:r>
            <a:r>
              <a:rPr lang="en-US" sz="1200" dirty="0"/>
              <a:t>a vertical</a:t>
            </a:r>
            <a:r>
              <a:rPr lang="en-US" sz="1200" dirty="0" smtClean="0"/>
              <a:t>.</a:t>
            </a:r>
          </a:p>
          <a:p>
            <a:endParaRPr lang="en-US" sz="1200" dirty="0"/>
          </a:p>
          <a:p>
            <a:r>
              <a:rPr lang="en-US" sz="1200" dirty="0"/>
              <a:t>Member and Past President of the Utah DX Association</a:t>
            </a:r>
            <a:r>
              <a:rPr lang="en-US" sz="1200" dirty="0" smtClean="0"/>
              <a:t>.</a:t>
            </a:r>
          </a:p>
          <a:p>
            <a:r>
              <a:rPr lang="en-US" sz="1200" dirty="0" smtClean="0"/>
              <a:t>UDXA </a:t>
            </a:r>
            <a:r>
              <a:rPr lang="en-US" sz="1200" dirty="0"/>
              <a:t>“</a:t>
            </a:r>
            <a:r>
              <a:rPr lang="en-US" sz="1200" dirty="0" err="1"/>
              <a:t>DXer</a:t>
            </a:r>
            <a:r>
              <a:rPr lang="en-US" sz="1200" dirty="0"/>
              <a:t> of the Year” 2008 and 2010 plus “Elmer of the Year” 2015. </a:t>
            </a:r>
            <a:endParaRPr lang="en-US" sz="1200" dirty="0" smtClean="0"/>
          </a:p>
          <a:p>
            <a:endParaRPr lang="en-US" sz="1200" dirty="0"/>
          </a:p>
          <a:p>
            <a:r>
              <a:rPr lang="en-US" sz="1200" dirty="0"/>
              <a:t>Retired in 2014 after a 46 year long career in Information Technology</a:t>
            </a:r>
            <a:r>
              <a:rPr lang="en-US" sz="1200" dirty="0" smtClean="0"/>
              <a:t>,</a:t>
            </a:r>
          </a:p>
          <a:p>
            <a:r>
              <a:rPr lang="en-US" sz="1200" dirty="0" smtClean="0"/>
              <a:t>the last </a:t>
            </a:r>
            <a:r>
              <a:rPr lang="en-US" sz="1200" dirty="0"/>
              <a:t>ten of which were in IT S</a:t>
            </a:r>
            <a:r>
              <a:rPr lang="en-US" sz="1200" dirty="0" smtClean="0"/>
              <a:t>ecurity.</a:t>
            </a:r>
          </a:p>
          <a:p>
            <a:endParaRPr lang="en-US" sz="1200" dirty="0"/>
          </a:p>
          <a:p>
            <a:r>
              <a:rPr lang="en-US" sz="1200" dirty="0"/>
              <a:t>Author of “The New </a:t>
            </a:r>
            <a:r>
              <a:rPr lang="en-US" sz="1200" dirty="0" err="1"/>
              <a:t>DXer’s</a:t>
            </a:r>
            <a:r>
              <a:rPr lang="en-US" sz="1200" dirty="0"/>
              <a:t> Handbook</a:t>
            </a:r>
            <a:r>
              <a:rPr lang="en-US" sz="1200" dirty="0" smtClean="0"/>
              <a:t>.”</a:t>
            </a:r>
          </a:p>
          <a:p>
            <a:r>
              <a:rPr lang="en-US" sz="1200" dirty="0" smtClean="0"/>
              <a:t>An estimated 50,000 copies </a:t>
            </a:r>
            <a:r>
              <a:rPr lang="en-US" sz="1200" dirty="0"/>
              <a:t>have been </a:t>
            </a:r>
            <a:r>
              <a:rPr lang="en-US" sz="1200" dirty="0" smtClean="0"/>
              <a:t>distributed free of charge worldwide.  It is available in </a:t>
            </a:r>
            <a:r>
              <a:rPr lang="en-US" sz="1200" dirty="0"/>
              <a:t>nine </a:t>
            </a:r>
            <a:r>
              <a:rPr lang="en-US" sz="1200" dirty="0" smtClean="0"/>
              <a:t>languages and </a:t>
            </a:r>
            <a:r>
              <a:rPr lang="en-US" sz="1200" dirty="0"/>
              <a:t>as an audio book for blind amateurs </a:t>
            </a:r>
            <a:r>
              <a:rPr lang="en-US" sz="1200" dirty="0" smtClean="0"/>
              <a:t>through numerous foreign and domestic web sites including my own at www.k7ua.com</a:t>
            </a:r>
            <a:r>
              <a:rPr lang="en-US" sz="1200" dirty="0"/>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8" y="2514600"/>
            <a:ext cx="2119746" cy="2743200"/>
          </a:xfrm>
          <a:prstGeom prst="rect">
            <a:avLst/>
          </a:prstGeom>
        </p:spPr>
      </p:pic>
      <p:sp>
        <p:nvSpPr>
          <p:cNvPr id="9" name="TextBox 8"/>
          <p:cNvSpPr txBox="1"/>
          <p:nvPr/>
        </p:nvSpPr>
        <p:spPr>
          <a:xfrm>
            <a:off x="1590963" y="502717"/>
            <a:ext cx="5181600" cy="461665"/>
          </a:xfrm>
          <a:prstGeom prst="rect">
            <a:avLst/>
          </a:prstGeom>
          <a:noFill/>
        </p:spPr>
        <p:txBody>
          <a:bodyPr wrap="square" rtlCol="0">
            <a:spAutoFit/>
          </a:bodyPr>
          <a:lstStyle/>
          <a:p>
            <a:r>
              <a:rPr lang="en-US" sz="2400" b="1" dirty="0" smtClean="0">
                <a:latin typeface="Arial"/>
                <a:cs typeface="Arial"/>
              </a:rPr>
              <a:t>Bryce Anderson K7UA</a:t>
            </a:r>
            <a:endParaRPr lang="en-US" sz="2400" b="1" dirty="0">
              <a:latin typeface="Arial"/>
              <a:cs typeface="Arial"/>
            </a:endParaRPr>
          </a:p>
        </p:txBody>
      </p:sp>
    </p:spTree>
    <p:extLst>
      <p:ext uri="{BB962C8B-B14F-4D97-AF65-F5344CB8AC3E}">
        <p14:creationId xmlns:p14="http://schemas.microsoft.com/office/powerpoint/2010/main" val="539808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78" y="2133600"/>
            <a:ext cx="7910015" cy="4406782"/>
          </a:xfrm>
          <a:prstGeom prst="rect">
            <a:avLst/>
          </a:prstGeom>
        </p:spPr>
      </p:pic>
      <p:sp>
        <p:nvSpPr>
          <p:cNvPr id="3" name="TextBox 2"/>
          <p:cNvSpPr txBox="1"/>
          <p:nvPr/>
        </p:nvSpPr>
        <p:spPr>
          <a:xfrm>
            <a:off x="217450" y="1562100"/>
            <a:ext cx="7708905" cy="400110"/>
          </a:xfrm>
          <a:prstGeom prst="rect">
            <a:avLst/>
          </a:prstGeom>
          <a:noFill/>
        </p:spPr>
        <p:txBody>
          <a:bodyPr wrap="none" rtlCol="0">
            <a:spAutoFit/>
          </a:bodyPr>
          <a:lstStyle/>
          <a:p>
            <a:r>
              <a:rPr lang="en-US" sz="2000" b="1" dirty="0" smtClean="0"/>
              <a:t>This is my best direction.  There are mountains in the way everywhere!</a:t>
            </a:r>
            <a:endParaRPr lang="en-US"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5001" y="4876800"/>
            <a:ext cx="7556500" cy="1477328"/>
          </a:xfrm>
          <a:prstGeom prst="rect">
            <a:avLst/>
          </a:prstGeom>
          <a:noFill/>
        </p:spPr>
        <p:txBody>
          <a:bodyPr wrap="square" rtlCol="0">
            <a:spAutoFit/>
          </a:bodyPr>
          <a:lstStyle/>
          <a:p>
            <a:pPr algn="ctr"/>
            <a:r>
              <a:rPr lang="en-US" sz="1800" b="1" dirty="0" smtClean="0"/>
              <a:t>HOA restrictions?  You could try an attic wire antenna, but check out this stealthy station!  Here is the modern, effective HOA beater station of John, KK7L. He uses an </a:t>
            </a:r>
            <a:r>
              <a:rPr lang="en-US" sz="1800" b="1" dirty="0" err="1" smtClean="0"/>
              <a:t>Elecraft</a:t>
            </a:r>
            <a:r>
              <a:rPr lang="en-US" sz="1800" b="1" dirty="0" smtClean="0"/>
              <a:t> KX-3 QRP rig driving an </a:t>
            </a:r>
            <a:r>
              <a:rPr lang="en-US" sz="1800" b="1" dirty="0" err="1" smtClean="0"/>
              <a:t>Elecraft</a:t>
            </a:r>
            <a:r>
              <a:rPr lang="en-US" sz="1800" b="1" dirty="0" smtClean="0"/>
              <a:t> KPA500 amp to only 180 watts with a 24 ft flag pole antenna with 33 radials. He has worked 165 countries in only two years!</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01" y="1503485"/>
            <a:ext cx="4191799" cy="2515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5572" y="1981200"/>
            <a:ext cx="4422527" cy="2660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969.JPG"/>
          <p:cNvPicPr>
            <a:picLocks noChangeAspect="1"/>
          </p:cNvPicPr>
          <p:nvPr/>
        </p:nvPicPr>
        <p:blipFill>
          <a:blip r:embed="rId2"/>
          <a:stretch>
            <a:fillRect/>
          </a:stretch>
        </p:blipFill>
        <p:spPr>
          <a:xfrm>
            <a:off x="511651" y="2579689"/>
            <a:ext cx="5457349" cy="3757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0300" y="2999352"/>
            <a:ext cx="3644900" cy="2733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2300" y="1580971"/>
            <a:ext cx="7962900" cy="646331"/>
          </a:xfrm>
          <a:prstGeom prst="rect">
            <a:avLst/>
          </a:prstGeom>
        </p:spPr>
        <p:txBody>
          <a:bodyPr wrap="square">
            <a:spAutoFit/>
          </a:bodyPr>
          <a:lstStyle/>
          <a:p>
            <a:pPr algn="ctr"/>
            <a:r>
              <a:rPr lang="en-US" sz="1800" dirty="0" smtClean="0"/>
              <a:t>It takes effort, but operation via a remote station is now common.</a:t>
            </a:r>
          </a:p>
          <a:p>
            <a:pPr algn="ctr"/>
            <a:r>
              <a:rPr lang="en-US" sz="1800" dirty="0" smtClean="0"/>
              <a:t>Here is the excellent remote station of K7UT.</a:t>
            </a:r>
            <a:endParaRPr lang="en-US"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0418" y="1542117"/>
            <a:ext cx="3276600" cy="491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45836" y="2744424"/>
            <a:ext cx="3191164" cy="2308324"/>
          </a:xfrm>
          <a:prstGeom prst="rect">
            <a:avLst/>
          </a:prstGeom>
          <a:noFill/>
        </p:spPr>
        <p:txBody>
          <a:bodyPr wrap="square" rtlCol="0">
            <a:spAutoFit/>
          </a:bodyPr>
          <a:lstStyle/>
          <a:p>
            <a:r>
              <a:rPr lang="en-US" sz="2400" b="1" dirty="0" smtClean="0"/>
              <a:t>K7UT operates from a townhome, but has these great antennas from the 100 ft. tower at his remote station!  </a:t>
            </a:r>
            <a:endParaRPr lang="en-US"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456042"/>
            <a:ext cx="5715000" cy="523220"/>
          </a:xfrm>
          <a:prstGeom prst="rect">
            <a:avLst/>
          </a:prstGeom>
          <a:noFill/>
        </p:spPr>
        <p:txBody>
          <a:bodyPr wrap="square" rtlCol="0">
            <a:spAutoFit/>
          </a:bodyPr>
          <a:lstStyle/>
          <a:p>
            <a:r>
              <a:rPr lang="en-US" sz="2800" b="1" dirty="0" smtClean="0"/>
              <a:t>The remote station of K7ERQ.</a:t>
            </a:r>
            <a:endParaRPr lang="en-US"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1100" y="2006600"/>
            <a:ext cx="7086600" cy="470677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46600" y="2590800"/>
            <a:ext cx="3956562" cy="2308324"/>
          </a:xfrm>
          <a:prstGeom prst="rect">
            <a:avLst/>
          </a:prstGeom>
          <a:noFill/>
        </p:spPr>
        <p:txBody>
          <a:bodyPr wrap="square" rtlCol="0">
            <a:spAutoFit/>
          </a:bodyPr>
          <a:lstStyle/>
          <a:p>
            <a:pPr algn="ctr"/>
            <a:r>
              <a:rPr lang="en-US" sz="2400" b="1" dirty="0" smtClean="0"/>
              <a:t>K7ERQ uses an </a:t>
            </a:r>
            <a:r>
              <a:rPr lang="en-US" sz="2400" b="1" dirty="0" err="1" smtClean="0"/>
              <a:t>Elecraft</a:t>
            </a:r>
            <a:r>
              <a:rPr lang="en-US" sz="2400" b="1" dirty="0" smtClean="0"/>
              <a:t> K3/0 Mini at his control location to run the remote</a:t>
            </a:r>
          </a:p>
          <a:p>
            <a:pPr algn="ctr"/>
            <a:r>
              <a:rPr lang="en-US" sz="2400" b="1" dirty="0"/>
              <a:t>s</a:t>
            </a:r>
            <a:r>
              <a:rPr lang="en-US" sz="2400" b="1" dirty="0" smtClean="0"/>
              <a:t>tation at his business miles away.  Here is his antenna system.</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751" y="1730646"/>
            <a:ext cx="2963270" cy="4461553"/>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742" y="1600200"/>
            <a:ext cx="8071440" cy="584776"/>
          </a:xfrm>
          <a:prstGeom prst="rect">
            <a:avLst/>
          </a:prstGeom>
          <a:noFill/>
        </p:spPr>
        <p:txBody>
          <a:bodyPr wrap="none" rtlCol="0">
            <a:spAutoFit/>
          </a:bodyPr>
          <a:lstStyle/>
          <a:p>
            <a:pPr algn="ctr"/>
            <a:r>
              <a:rPr lang="en-US" sz="1600" dirty="0" smtClean="0"/>
              <a:t>Another modern option is Remote Ham Radio!  Operate fantastic stations from</a:t>
            </a:r>
          </a:p>
          <a:p>
            <a:pPr algn="ctr"/>
            <a:r>
              <a:rPr lang="en-US" sz="1600" dirty="0"/>
              <a:t>a</a:t>
            </a:r>
            <a:r>
              <a:rPr lang="en-US" sz="1600" dirty="0" smtClean="0"/>
              <a:t>nywhere. Talk about super stations!  They are available on a subscription basis.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29" y="2857500"/>
            <a:ext cx="4530965" cy="25478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918" y="2692400"/>
            <a:ext cx="4165382" cy="3122365"/>
          </a:xfrm>
          <a:prstGeom prst="rect">
            <a:avLst/>
          </a:prstGeom>
        </p:spPr>
      </p:pic>
      <p:sp>
        <p:nvSpPr>
          <p:cNvPr id="5" name="Rectangle 4"/>
          <p:cNvSpPr/>
          <p:nvPr/>
        </p:nvSpPr>
        <p:spPr>
          <a:xfrm>
            <a:off x="101600" y="6273224"/>
            <a:ext cx="8839200" cy="307777"/>
          </a:xfrm>
          <a:prstGeom prst="rect">
            <a:avLst/>
          </a:prstGeom>
        </p:spPr>
        <p:txBody>
          <a:bodyPr wrap="square">
            <a:spAutoFit/>
          </a:bodyPr>
          <a:lstStyle/>
          <a:p>
            <a:pPr algn="ctr"/>
            <a:r>
              <a:rPr lang="en-US" sz="1400" dirty="0" smtClean="0"/>
              <a:t>See </a:t>
            </a:r>
            <a:r>
              <a:rPr lang="en-US" sz="1400" dirty="0" err="1" smtClean="0"/>
              <a:t>remotehamradio.com</a:t>
            </a:r>
            <a:r>
              <a:rPr lang="en-US" sz="1400" dirty="0" smtClean="0"/>
              <a:t> for details.  These pictures are used with their permission.</a:t>
            </a:r>
            <a:endParaRPr lang="en-US"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339" y="3328802"/>
            <a:ext cx="3332861" cy="1200328"/>
          </a:xfrm>
          <a:prstGeom prst="rect">
            <a:avLst/>
          </a:prstGeom>
          <a:noFill/>
        </p:spPr>
        <p:txBody>
          <a:bodyPr wrap="square" rtlCol="0">
            <a:spAutoFit/>
          </a:bodyPr>
          <a:lstStyle/>
          <a:p>
            <a:pPr algn="ctr"/>
            <a:r>
              <a:rPr lang="en-US" sz="2400" b="1" dirty="0" smtClean="0"/>
              <a:t>Listening will always be the key element in </a:t>
            </a:r>
            <a:r>
              <a:rPr lang="en-US" sz="2400" b="1" dirty="0" err="1" smtClean="0"/>
              <a:t>DXing</a:t>
            </a:r>
            <a:r>
              <a:rPr lang="en-US" sz="2400" b="1" dirty="0" smtClean="0"/>
              <a:t>!</a:t>
            </a:r>
            <a:r>
              <a:rPr lang="en-US" sz="2400" dirty="0" smtClean="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6300" y="1727200"/>
            <a:ext cx="3052524" cy="466627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0881" y="1554598"/>
            <a:ext cx="6096000" cy="830997"/>
          </a:xfrm>
          <a:prstGeom prst="rect">
            <a:avLst/>
          </a:prstGeom>
          <a:noFill/>
        </p:spPr>
        <p:txBody>
          <a:bodyPr wrap="square" rtlCol="0">
            <a:spAutoFit/>
          </a:bodyPr>
          <a:lstStyle/>
          <a:p>
            <a:r>
              <a:rPr lang="en-US" sz="2400" b="1" dirty="0" smtClean="0"/>
              <a:t>How do I do it?  Start tuning on one end of the band and see what you can hear!</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081" y="2677971"/>
            <a:ext cx="6527800" cy="363998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76400"/>
            <a:ext cx="7696200" cy="523220"/>
          </a:xfrm>
          <a:prstGeom prst="rect">
            <a:avLst/>
          </a:prstGeom>
          <a:noFill/>
        </p:spPr>
        <p:txBody>
          <a:bodyPr wrap="square" rtlCol="0">
            <a:spAutoFit/>
          </a:bodyPr>
          <a:lstStyle/>
          <a:p>
            <a:r>
              <a:rPr lang="en-US" sz="2800" b="1" dirty="0" smtClean="0">
                <a:solidFill>
                  <a:srgbClr val="000000"/>
                </a:solidFill>
              </a:rPr>
              <a:t>Hear what?  How about something like this!</a:t>
            </a:r>
            <a:endParaRPr lang="en-US" sz="2800" b="1"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740" y="2453053"/>
            <a:ext cx="6957719" cy="416242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8523" y="1387030"/>
            <a:ext cx="6800088" cy="5334635"/>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8900" y="1760434"/>
            <a:ext cx="3492500" cy="4154983"/>
          </a:xfrm>
          <a:prstGeom prst="rect">
            <a:avLst/>
          </a:prstGeom>
          <a:noFill/>
        </p:spPr>
        <p:txBody>
          <a:bodyPr wrap="square" rtlCol="0">
            <a:spAutoFit/>
          </a:bodyPr>
          <a:lstStyle/>
          <a:p>
            <a:r>
              <a:rPr lang="en-US" sz="2400" dirty="0" smtClean="0"/>
              <a:t>If you have a beam then you need an accurate azimuth map to aim your antenna.</a:t>
            </a:r>
          </a:p>
          <a:p>
            <a:r>
              <a:rPr lang="en-US" sz="2400" b="1" dirty="0" smtClean="0"/>
              <a:t>You can use your computer to generate one unique for your QTH for free courtesy of Tom, NS6T at </a:t>
            </a:r>
          </a:p>
          <a:p>
            <a:r>
              <a:rPr lang="en-US" sz="2400" b="1" dirty="0" smtClean="0"/>
              <a:t>http//ns6t.net/azimuth/azimuth.htm   </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054" y="1553464"/>
            <a:ext cx="3973176" cy="455004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611" y="2133218"/>
            <a:ext cx="3086289" cy="3046988"/>
          </a:xfrm>
          <a:prstGeom prst="rect">
            <a:avLst/>
          </a:prstGeom>
          <a:noFill/>
        </p:spPr>
        <p:txBody>
          <a:bodyPr wrap="square" rtlCol="0">
            <a:spAutoFit/>
          </a:bodyPr>
          <a:lstStyle/>
          <a:p>
            <a:pPr algn="ctr"/>
            <a:r>
              <a:rPr lang="en-US" sz="2400" b="1" dirty="0" smtClean="0"/>
              <a:t>Incidentally, if you are new to </a:t>
            </a:r>
            <a:r>
              <a:rPr lang="en-US" sz="2400" b="1" dirty="0" err="1" smtClean="0"/>
              <a:t>DXing</a:t>
            </a:r>
            <a:r>
              <a:rPr lang="en-US" sz="2400" b="1" dirty="0" smtClean="0"/>
              <a:t>,</a:t>
            </a:r>
          </a:p>
          <a:p>
            <a:pPr algn="ctr"/>
            <a:r>
              <a:rPr lang="en-US" sz="2400" b="1" dirty="0" smtClean="0"/>
              <a:t> </a:t>
            </a:r>
            <a:r>
              <a:rPr lang="en-US" sz="2400" b="1" dirty="0" smtClean="0">
                <a:solidFill>
                  <a:srgbClr val="FF0000"/>
                </a:solidFill>
              </a:rPr>
              <a:t>the true directions to distant locations may not be obvious to you.</a:t>
            </a:r>
          </a:p>
          <a:p>
            <a:pPr algn="ctr"/>
            <a:r>
              <a:rPr lang="en-US" sz="2400" b="1" dirty="0" smtClean="0"/>
              <a:t>  W7 to Europe illustrated.</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1413" y="1700724"/>
            <a:ext cx="5029200" cy="444509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390471"/>
            <a:ext cx="7721600" cy="1231106"/>
          </a:xfrm>
          <a:prstGeom prst="rect">
            <a:avLst/>
          </a:prstGeom>
          <a:noFill/>
        </p:spPr>
        <p:txBody>
          <a:bodyPr wrap="square" rtlCol="0">
            <a:spAutoFit/>
          </a:bodyPr>
          <a:lstStyle/>
          <a:p>
            <a:endParaRPr lang="en-US" sz="2800" b="1" dirty="0" smtClean="0"/>
          </a:p>
          <a:p>
            <a:pPr algn="ctr"/>
            <a:r>
              <a:rPr lang="en-US" sz="2800" b="1" dirty="0" smtClean="0"/>
              <a:t>W7 to South Africa.  Surprisingly due East.</a:t>
            </a:r>
          </a:p>
          <a:p>
            <a:pPr algn="ctr"/>
            <a:r>
              <a:rPr lang="en-US" sz="1800" b="1" dirty="0" smtClean="0">
                <a:solidFill>
                  <a:srgbClr val="FF0000"/>
                </a:solidFill>
              </a:rPr>
              <a:t>Use your computer to learn how to accurately aim your beam!</a:t>
            </a:r>
            <a:endParaRPr lang="en-US" sz="1800" b="1"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356" y="2895600"/>
            <a:ext cx="3569792" cy="36972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668" y="2895600"/>
            <a:ext cx="3824341" cy="37338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507" y="1642180"/>
            <a:ext cx="8750493" cy="461665"/>
          </a:xfrm>
          <a:prstGeom prst="rect">
            <a:avLst/>
          </a:prstGeom>
          <a:noFill/>
        </p:spPr>
        <p:txBody>
          <a:bodyPr wrap="square" rtlCol="0">
            <a:spAutoFit/>
          </a:bodyPr>
          <a:lstStyle/>
          <a:p>
            <a:r>
              <a:rPr lang="en-US" sz="2400" b="1" dirty="0" smtClean="0"/>
              <a:t>W7 to Western Australia.  Again, surprisingly due West.</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700" y="2387600"/>
            <a:ext cx="4115808" cy="415547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84" y="2387600"/>
            <a:ext cx="4236302" cy="415547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 y="1438455"/>
            <a:ext cx="8877300" cy="800219"/>
          </a:xfrm>
          <a:prstGeom prst="rect">
            <a:avLst/>
          </a:prstGeom>
          <a:noFill/>
        </p:spPr>
        <p:txBody>
          <a:bodyPr wrap="square" rtlCol="0">
            <a:spAutoFit/>
          </a:bodyPr>
          <a:lstStyle/>
          <a:p>
            <a:pPr algn="ctr"/>
            <a:r>
              <a:rPr lang="en-US" sz="1800" b="1" dirty="0" smtClean="0"/>
              <a:t>Earlier I mentioned </a:t>
            </a:r>
            <a:r>
              <a:rPr lang="en-US" sz="1800" b="1" dirty="0" err="1" smtClean="0"/>
              <a:t>subreceivers</a:t>
            </a:r>
            <a:r>
              <a:rPr lang="en-US" sz="1800" b="1" dirty="0" smtClean="0"/>
              <a:t> and </a:t>
            </a:r>
            <a:r>
              <a:rPr lang="en-US" sz="1800" b="1" dirty="0" err="1" smtClean="0"/>
              <a:t>panadapters</a:t>
            </a:r>
            <a:r>
              <a:rPr lang="en-US" sz="1800" b="1" dirty="0" smtClean="0"/>
              <a:t>.  Why are they useful?</a:t>
            </a:r>
          </a:p>
          <a:p>
            <a:pPr algn="ctr"/>
            <a:r>
              <a:rPr lang="en-US" sz="2800" b="1" dirty="0" smtClean="0">
                <a:solidFill>
                  <a:srgbClr val="FF0000"/>
                </a:solidFill>
              </a:rPr>
              <a:t>To work split!</a:t>
            </a:r>
            <a:endParaRPr lang="en-US" sz="2800" b="1"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321869"/>
            <a:ext cx="7123855" cy="450486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600" y="1497621"/>
            <a:ext cx="7056577" cy="4704863"/>
          </a:xfrm>
          <a:prstGeom prst="rect">
            <a:avLst/>
          </a:prstGeom>
        </p:spPr>
      </p:pic>
      <p:sp>
        <p:nvSpPr>
          <p:cNvPr id="2" name="TextBox 1"/>
          <p:cNvSpPr txBox="1"/>
          <p:nvPr/>
        </p:nvSpPr>
        <p:spPr>
          <a:xfrm>
            <a:off x="1130300" y="4807278"/>
            <a:ext cx="6959600" cy="1200328"/>
          </a:xfrm>
          <a:prstGeom prst="rect">
            <a:avLst/>
          </a:prstGeom>
          <a:noFill/>
        </p:spPr>
        <p:txBody>
          <a:bodyPr wrap="square" rtlCol="0">
            <a:spAutoFit/>
          </a:bodyPr>
          <a:lstStyle/>
          <a:p>
            <a:pPr algn="ctr"/>
            <a:r>
              <a:rPr lang="en-US" sz="2400" b="1" dirty="0" smtClean="0">
                <a:solidFill>
                  <a:schemeClr val="bg1"/>
                </a:solidFill>
              </a:rPr>
              <a:t>Things are easy if you find a DX station calling CQ and you and a couple of others answer them. N7SMI operating VK9WA.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6235" y="1587212"/>
            <a:ext cx="6031203" cy="584775"/>
          </a:xfrm>
          <a:prstGeom prst="rect">
            <a:avLst/>
          </a:prstGeom>
          <a:noFill/>
        </p:spPr>
        <p:txBody>
          <a:bodyPr wrap="none" rtlCol="0">
            <a:spAutoFit/>
          </a:bodyPr>
          <a:lstStyle/>
          <a:p>
            <a:r>
              <a:rPr lang="en-US" sz="3200" b="1" dirty="0" smtClean="0"/>
              <a:t>However, it quickly turns into this!</a:t>
            </a:r>
            <a:endParaRPr lang="en-US" sz="32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362200"/>
            <a:ext cx="6800850" cy="4038819"/>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328" y="6024890"/>
            <a:ext cx="6230166" cy="523220"/>
          </a:xfrm>
          <a:prstGeom prst="rect">
            <a:avLst/>
          </a:prstGeom>
          <a:noFill/>
        </p:spPr>
        <p:txBody>
          <a:bodyPr wrap="none" rtlCol="0">
            <a:spAutoFit/>
          </a:bodyPr>
          <a:lstStyle/>
          <a:p>
            <a:r>
              <a:rPr lang="en-US" sz="2800" b="1" dirty="0" smtClean="0"/>
              <a:t>Here is another way of looking at it.</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70" y="1543537"/>
            <a:ext cx="7820829" cy="4344905"/>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9331" y="2286000"/>
            <a:ext cx="6350969" cy="2554545"/>
          </a:xfrm>
          <a:prstGeom prst="rect">
            <a:avLst/>
          </a:prstGeom>
          <a:noFill/>
        </p:spPr>
        <p:txBody>
          <a:bodyPr wrap="square" rtlCol="0">
            <a:spAutoFit/>
          </a:bodyPr>
          <a:lstStyle/>
          <a:p>
            <a:pPr algn="ctr"/>
            <a:r>
              <a:rPr lang="en-US" sz="3200" b="1" dirty="0" smtClean="0">
                <a:solidFill>
                  <a:srgbClr val="000000"/>
                </a:solidFill>
              </a:rPr>
              <a:t>The only chance a DX station has to hear anybody clearly is to listen on a different </a:t>
            </a:r>
          </a:p>
          <a:p>
            <a:pPr algn="ctr"/>
            <a:r>
              <a:rPr lang="en-US" sz="3200" b="1" dirty="0">
                <a:solidFill>
                  <a:srgbClr val="000000"/>
                </a:solidFill>
              </a:rPr>
              <a:t>f</a:t>
            </a:r>
            <a:r>
              <a:rPr lang="en-US" sz="3200" b="1" dirty="0" smtClean="0">
                <a:solidFill>
                  <a:srgbClr val="000000"/>
                </a:solidFill>
              </a:rPr>
              <a:t>requency than they are transmitting on!</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78" y="1977292"/>
            <a:ext cx="4152691" cy="27090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300" y="1968501"/>
            <a:ext cx="4051300" cy="2754884"/>
          </a:xfrm>
          <a:prstGeom prst="rect">
            <a:avLst/>
          </a:prstGeom>
        </p:spPr>
      </p:pic>
      <p:sp>
        <p:nvSpPr>
          <p:cNvPr id="4" name="TextBox 3"/>
          <p:cNvSpPr txBox="1"/>
          <p:nvPr/>
        </p:nvSpPr>
        <p:spPr>
          <a:xfrm>
            <a:off x="901700" y="4813300"/>
            <a:ext cx="3049182" cy="461665"/>
          </a:xfrm>
          <a:prstGeom prst="rect">
            <a:avLst/>
          </a:prstGeom>
          <a:noFill/>
        </p:spPr>
        <p:txBody>
          <a:bodyPr wrap="none" rtlCol="0">
            <a:spAutoFit/>
          </a:bodyPr>
          <a:lstStyle/>
          <a:p>
            <a:r>
              <a:rPr lang="en-US" sz="2400" dirty="0" smtClean="0"/>
              <a:t>Listen to DX on “A”</a:t>
            </a:r>
            <a:endParaRPr lang="en-US" sz="2400" dirty="0"/>
          </a:p>
        </p:txBody>
      </p:sp>
      <p:sp>
        <p:nvSpPr>
          <p:cNvPr id="5" name="TextBox 4"/>
          <p:cNvSpPr txBox="1"/>
          <p:nvPr/>
        </p:nvSpPr>
        <p:spPr>
          <a:xfrm>
            <a:off x="5029200" y="4826000"/>
            <a:ext cx="3433602" cy="461665"/>
          </a:xfrm>
          <a:prstGeom prst="rect">
            <a:avLst/>
          </a:prstGeom>
          <a:noFill/>
        </p:spPr>
        <p:txBody>
          <a:bodyPr wrap="none" rtlCol="0">
            <a:spAutoFit/>
          </a:bodyPr>
          <a:lstStyle/>
          <a:p>
            <a:r>
              <a:rPr lang="en-US" sz="2400" dirty="0" smtClean="0"/>
              <a:t>Transmit to DX on “B”</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016" y="1953490"/>
            <a:ext cx="7502474" cy="3416320"/>
          </a:xfrm>
          <a:prstGeom prst="rect">
            <a:avLst/>
          </a:prstGeom>
          <a:noFill/>
        </p:spPr>
        <p:txBody>
          <a:bodyPr wrap="none" rtlCol="0">
            <a:spAutoFit/>
          </a:bodyPr>
          <a:lstStyle/>
          <a:p>
            <a:pPr algn="ctr"/>
            <a:r>
              <a:rPr lang="en-US" sz="2400" b="1" dirty="0" err="1" smtClean="0"/>
              <a:t>DXing</a:t>
            </a:r>
            <a:r>
              <a:rPr lang="en-US" sz="2400" b="1" dirty="0" smtClean="0"/>
              <a:t> has changed a lot in recent years.</a:t>
            </a:r>
          </a:p>
          <a:p>
            <a:pPr algn="ctr"/>
            <a:r>
              <a:rPr lang="en-US" sz="2400" b="1" dirty="0" smtClean="0"/>
              <a:t>However, it is still largely built on skills </a:t>
            </a:r>
            <a:endParaRPr lang="en-US" sz="2400" b="1" dirty="0"/>
          </a:p>
          <a:p>
            <a:pPr algn="ctr"/>
            <a:r>
              <a:rPr lang="en-US" sz="2400" b="1" dirty="0" smtClean="0"/>
              <a:t>and knowledge that were developed in the past.</a:t>
            </a:r>
          </a:p>
          <a:p>
            <a:pPr algn="ctr"/>
            <a:endParaRPr lang="en-US" sz="2400" b="1" dirty="0" smtClean="0"/>
          </a:p>
          <a:p>
            <a:pPr algn="ctr"/>
            <a:r>
              <a:rPr lang="en-US" sz="2400" b="1" dirty="0" smtClean="0"/>
              <a:t>We will be discussing some new modern ideas</a:t>
            </a:r>
          </a:p>
          <a:p>
            <a:pPr algn="ctr"/>
            <a:r>
              <a:rPr lang="en-US" sz="2400" b="1" dirty="0" smtClean="0"/>
              <a:t> mixed in with some old ones. </a:t>
            </a:r>
          </a:p>
          <a:p>
            <a:pPr algn="ctr"/>
            <a:r>
              <a:rPr lang="en-US" sz="2400" b="1" dirty="0" smtClean="0"/>
              <a:t>Don’t forget that no matter how high tech that you</a:t>
            </a:r>
          </a:p>
          <a:p>
            <a:pPr algn="ctr"/>
            <a:r>
              <a:rPr lang="en-US" sz="2400" b="1" dirty="0" smtClean="0"/>
              <a:t> get, that you still need to know basic </a:t>
            </a:r>
            <a:r>
              <a:rPr lang="en-US" sz="2400" b="1" dirty="0" err="1" smtClean="0"/>
              <a:t>DXing</a:t>
            </a:r>
            <a:r>
              <a:rPr lang="en-US" sz="2400" b="1" dirty="0" smtClean="0"/>
              <a:t> skills</a:t>
            </a:r>
          </a:p>
          <a:p>
            <a:pPr algn="ctr"/>
            <a:r>
              <a:rPr lang="en-US" sz="2400" b="1" dirty="0" smtClean="0"/>
              <a:t> to be successful.</a:t>
            </a:r>
            <a:endParaRPr lang="en-US" sz="24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424780"/>
            <a:ext cx="8991600" cy="646331"/>
          </a:xfrm>
          <a:prstGeom prst="rect">
            <a:avLst/>
          </a:prstGeom>
          <a:noFill/>
        </p:spPr>
        <p:txBody>
          <a:bodyPr wrap="square" rtlCol="0">
            <a:spAutoFit/>
          </a:bodyPr>
          <a:lstStyle/>
          <a:p>
            <a:pPr algn="ctr"/>
            <a:r>
              <a:rPr lang="en-US" sz="1800" b="1" dirty="0" smtClean="0">
                <a:solidFill>
                  <a:srgbClr val="000000"/>
                </a:solidFill>
              </a:rPr>
              <a:t>To be heard in the crowd you need to transmit where the DX station</a:t>
            </a:r>
          </a:p>
          <a:p>
            <a:pPr algn="ctr"/>
            <a:r>
              <a:rPr lang="en-US" sz="1800" b="1" dirty="0" smtClean="0">
                <a:solidFill>
                  <a:srgbClr val="000000"/>
                </a:solidFill>
              </a:rPr>
              <a:t>is actually listening!  Enter the </a:t>
            </a:r>
            <a:r>
              <a:rPr lang="en-US" sz="1800" b="1" dirty="0" err="1" smtClean="0">
                <a:solidFill>
                  <a:srgbClr val="000000"/>
                </a:solidFill>
              </a:rPr>
              <a:t>subreceiver</a:t>
            </a:r>
            <a:r>
              <a:rPr lang="en-US" sz="1800" b="1" dirty="0" smtClean="0">
                <a:solidFill>
                  <a:srgbClr val="000000"/>
                </a:solidFill>
              </a:rPr>
              <a:t>!</a:t>
            </a:r>
            <a:endParaRPr lang="en-US" sz="1800" b="1" dirty="0">
              <a:solidFill>
                <a:srgbClr val="0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99323"/>
            <a:ext cx="6960291" cy="409346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666" y="1524000"/>
            <a:ext cx="8585478" cy="646331"/>
          </a:xfrm>
          <a:prstGeom prst="rect">
            <a:avLst/>
          </a:prstGeom>
          <a:noFill/>
        </p:spPr>
        <p:txBody>
          <a:bodyPr wrap="none" rtlCol="0">
            <a:spAutoFit/>
          </a:bodyPr>
          <a:lstStyle/>
          <a:p>
            <a:pPr algn="ctr"/>
            <a:r>
              <a:rPr lang="en-US" sz="1800" b="1" dirty="0" err="1" smtClean="0"/>
              <a:t>Panadapters</a:t>
            </a:r>
            <a:r>
              <a:rPr lang="en-US" sz="1800" b="1" dirty="0" smtClean="0"/>
              <a:t> can also help you find the station that makes it through the din.</a:t>
            </a:r>
            <a:endParaRPr lang="en-US" sz="1800" b="1" dirty="0"/>
          </a:p>
          <a:p>
            <a:pPr algn="ctr"/>
            <a:r>
              <a:rPr lang="en-US" sz="1800" b="1" dirty="0" smtClean="0"/>
              <a:t>This is an </a:t>
            </a:r>
            <a:r>
              <a:rPr lang="en-US" sz="1800" b="1" dirty="0" err="1" smtClean="0"/>
              <a:t>Elecraft</a:t>
            </a:r>
            <a:r>
              <a:rPr lang="en-US" sz="1800" b="1" dirty="0" smtClean="0"/>
              <a:t> P3 view of the pileup calling TX7G as viewed at N5LZ.</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46" y="2362200"/>
            <a:ext cx="7522308" cy="417906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8171" y="1424780"/>
            <a:ext cx="7700761" cy="1323439"/>
          </a:xfrm>
          <a:prstGeom prst="rect">
            <a:avLst/>
          </a:prstGeom>
          <a:noFill/>
        </p:spPr>
        <p:txBody>
          <a:bodyPr wrap="none" rtlCol="0">
            <a:spAutoFit/>
          </a:bodyPr>
          <a:lstStyle/>
          <a:p>
            <a:pPr algn="ctr"/>
            <a:r>
              <a:rPr lang="en-US" sz="2000" b="1" dirty="0" smtClean="0"/>
              <a:t>This is how it should look when one </a:t>
            </a:r>
            <a:r>
              <a:rPr lang="en-US" sz="2000" b="1" dirty="0" err="1" smtClean="0"/>
              <a:t>DXer</a:t>
            </a:r>
            <a:r>
              <a:rPr lang="en-US" sz="2000" b="1" dirty="0" smtClean="0"/>
              <a:t> responds correctly to his call.</a:t>
            </a:r>
          </a:p>
          <a:p>
            <a:pPr algn="ctr"/>
            <a:r>
              <a:rPr lang="en-US" sz="2000" b="1" dirty="0" smtClean="0"/>
              <a:t>Often other stations keep calling, but you can at least usually find </a:t>
            </a:r>
          </a:p>
          <a:p>
            <a:pPr algn="ctr"/>
            <a:r>
              <a:rPr lang="en-US" sz="2000" b="1" dirty="0" smtClean="0"/>
              <a:t>the correct station’s signal in there.</a:t>
            </a:r>
          </a:p>
          <a:p>
            <a:pPr algn="ctr"/>
            <a:r>
              <a:rPr lang="en-US" sz="2000" b="1" dirty="0" smtClean="0">
                <a:solidFill>
                  <a:srgbClr val="FF0000"/>
                </a:solidFill>
              </a:rPr>
              <a:t>My kudos to the Japanese stations for their discipline!!!</a:t>
            </a:r>
            <a:endParaRPr lang="en-US" sz="20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819400"/>
            <a:ext cx="7010400" cy="389466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5391" y="1600200"/>
            <a:ext cx="7907109" cy="1754327"/>
          </a:xfrm>
          <a:prstGeom prst="rect">
            <a:avLst/>
          </a:prstGeom>
          <a:noFill/>
        </p:spPr>
        <p:txBody>
          <a:bodyPr wrap="square" rtlCol="0">
            <a:spAutoFit/>
          </a:bodyPr>
          <a:lstStyle/>
          <a:p>
            <a:pPr algn="ctr"/>
            <a:r>
              <a:rPr lang="en-US" sz="1800" b="1" dirty="0" smtClean="0"/>
              <a:t>There are other excellent </a:t>
            </a:r>
            <a:r>
              <a:rPr lang="en-US" sz="1800" b="1" dirty="0" err="1" smtClean="0"/>
              <a:t>panadapters</a:t>
            </a:r>
            <a:r>
              <a:rPr lang="en-US" sz="1800" b="1" dirty="0" smtClean="0"/>
              <a:t> available.</a:t>
            </a:r>
          </a:p>
          <a:p>
            <a:pPr algn="ctr"/>
            <a:r>
              <a:rPr lang="en-US" sz="1800" b="1" dirty="0" smtClean="0"/>
              <a:t>SDR solutions use your computer’s processing power and  monitor,</a:t>
            </a:r>
          </a:p>
          <a:p>
            <a:pPr algn="ctr"/>
            <a:r>
              <a:rPr lang="en-US" sz="1800" b="1" dirty="0" smtClean="0"/>
              <a:t> along with a software defined receiver IF interface.</a:t>
            </a:r>
          </a:p>
          <a:p>
            <a:pPr algn="ctr"/>
            <a:r>
              <a:rPr lang="en-US" sz="1800" b="1" dirty="0" smtClean="0"/>
              <a:t>You may need a better than average computer to run several applications including your </a:t>
            </a:r>
            <a:r>
              <a:rPr lang="en-US" sz="1800" b="1" dirty="0" err="1" smtClean="0"/>
              <a:t>panadapter</a:t>
            </a:r>
            <a:r>
              <a:rPr lang="en-US" sz="1800" b="1" dirty="0" smtClean="0"/>
              <a:t> all at once, but you will get a large monitor sized display automatically.</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043" y="3670300"/>
            <a:ext cx="6553200" cy="244061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9900" y="6241990"/>
            <a:ext cx="3764557" cy="400110"/>
          </a:xfrm>
          <a:prstGeom prst="rect">
            <a:avLst/>
          </a:prstGeom>
          <a:noFill/>
        </p:spPr>
        <p:txBody>
          <a:bodyPr wrap="none" rtlCol="0">
            <a:spAutoFit/>
          </a:bodyPr>
          <a:lstStyle/>
          <a:p>
            <a:r>
              <a:rPr lang="en-US" sz="2000" b="1" dirty="0" smtClean="0"/>
              <a:t>This is W7HPW’s </a:t>
            </a:r>
            <a:r>
              <a:rPr lang="en-US" sz="2000" b="1" dirty="0" err="1" smtClean="0"/>
              <a:t>panadapter</a:t>
            </a:r>
            <a:r>
              <a:rPr lang="en-US" sz="2000" b="1" dirty="0" smtClean="0"/>
              <a:t>.</a:t>
            </a:r>
            <a:endParaRPr lang="en-US" sz="20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977" y="1397000"/>
            <a:ext cx="7498017" cy="476340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494" y="6040735"/>
            <a:ext cx="8565716" cy="461665"/>
          </a:xfrm>
          <a:prstGeom prst="rect">
            <a:avLst/>
          </a:prstGeom>
          <a:noFill/>
        </p:spPr>
        <p:txBody>
          <a:bodyPr wrap="none" rtlCol="0">
            <a:spAutoFit/>
          </a:bodyPr>
          <a:lstStyle/>
          <a:p>
            <a:r>
              <a:rPr lang="en-US" sz="2400" dirty="0" smtClean="0"/>
              <a:t>Most </a:t>
            </a:r>
            <a:r>
              <a:rPr lang="en-US" sz="2400" dirty="0" err="1" smtClean="0"/>
              <a:t>DXers</a:t>
            </a:r>
            <a:r>
              <a:rPr lang="en-US" sz="2400" dirty="0" smtClean="0"/>
              <a:t> are interested in operating awards like these: </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396" y="1405719"/>
            <a:ext cx="6193934" cy="463501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744054"/>
            <a:ext cx="3352524" cy="4495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595" y="1739069"/>
            <a:ext cx="3332419" cy="44958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5824" y="1562100"/>
            <a:ext cx="7438505" cy="1323439"/>
          </a:xfrm>
          <a:prstGeom prst="rect">
            <a:avLst/>
          </a:prstGeom>
          <a:noFill/>
        </p:spPr>
        <p:txBody>
          <a:bodyPr wrap="none" rtlCol="0">
            <a:spAutoFit/>
          </a:bodyPr>
          <a:lstStyle/>
          <a:p>
            <a:pPr algn="ctr"/>
            <a:r>
              <a:rPr lang="en-US" sz="2000" b="1" dirty="0" smtClean="0"/>
              <a:t>Those awards require proof of the contacts to earn them.</a:t>
            </a:r>
          </a:p>
          <a:p>
            <a:pPr algn="ctr"/>
            <a:r>
              <a:rPr lang="en-US" sz="2000" b="1" dirty="0" smtClean="0"/>
              <a:t>The old way has been paper QSL cards.</a:t>
            </a:r>
          </a:p>
          <a:p>
            <a:pPr algn="ctr"/>
            <a:r>
              <a:rPr lang="en-US" sz="2000" b="1" dirty="0" smtClean="0"/>
              <a:t>They are still important, but we will talk about more modern</a:t>
            </a:r>
            <a:endParaRPr lang="en-US" sz="2000" b="1" dirty="0"/>
          </a:p>
          <a:p>
            <a:pPr algn="ctr"/>
            <a:r>
              <a:rPr lang="en-US" sz="2000" b="1" dirty="0" smtClean="0"/>
              <a:t>solutions later in the presentation.</a:t>
            </a:r>
            <a:endParaRPr lang="en-US" sz="2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324" y="3115384"/>
            <a:ext cx="2740152" cy="16760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3131051"/>
            <a:ext cx="2666388" cy="16760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124200"/>
            <a:ext cx="2633472" cy="16337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324" y="4953000"/>
            <a:ext cx="2740152" cy="17414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933" y="4925938"/>
            <a:ext cx="2682055" cy="174812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2368" y="4922377"/>
            <a:ext cx="2833135" cy="172106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498600"/>
            <a:ext cx="8140700" cy="923330"/>
          </a:xfrm>
          <a:prstGeom prst="rect">
            <a:avLst/>
          </a:prstGeom>
          <a:noFill/>
        </p:spPr>
        <p:txBody>
          <a:bodyPr wrap="square" rtlCol="0">
            <a:spAutoFit/>
          </a:bodyPr>
          <a:lstStyle/>
          <a:p>
            <a:pPr algn="ctr"/>
            <a:r>
              <a:rPr lang="en-US" sz="1800" dirty="0" smtClean="0"/>
              <a:t>I spent my entire career in IT. I’m retired now and I’m sick to death of keeping up with  IT technology. None the less, </a:t>
            </a:r>
            <a:r>
              <a:rPr lang="en-US" sz="1800" b="1" dirty="0" smtClean="0">
                <a:solidFill>
                  <a:srgbClr val="FF0000"/>
                </a:solidFill>
              </a:rPr>
              <a:t>YOU ABSOLUTELY NEED A DECENT COMPUTER </a:t>
            </a:r>
            <a:r>
              <a:rPr lang="en-US" sz="1800" dirty="0" smtClean="0"/>
              <a:t>in a modern ham station.</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9146" y="2641600"/>
            <a:ext cx="5587308" cy="372487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8533" y="1319283"/>
            <a:ext cx="7975600" cy="461665"/>
          </a:xfrm>
          <a:prstGeom prst="rect">
            <a:avLst/>
          </a:prstGeom>
          <a:noFill/>
        </p:spPr>
        <p:txBody>
          <a:bodyPr wrap="square" rtlCol="0">
            <a:spAutoFit/>
          </a:bodyPr>
          <a:lstStyle/>
          <a:p>
            <a:pPr algn="ctr"/>
            <a:r>
              <a:rPr lang="en-US" sz="2400" b="1" dirty="0" smtClean="0"/>
              <a:t>Use your computer for </a:t>
            </a:r>
            <a:r>
              <a:rPr lang="en-US" sz="2400" b="1" dirty="0" smtClean="0"/>
              <a:t>the Spotting Cluster Network.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903777"/>
            <a:ext cx="8262066" cy="484754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1294" y="5214834"/>
            <a:ext cx="6645381" cy="1384995"/>
          </a:xfrm>
          <a:prstGeom prst="rect">
            <a:avLst/>
          </a:prstGeom>
          <a:noFill/>
        </p:spPr>
        <p:txBody>
          <a:bodyPr wrap="none" rtlCol="0">
            <a:spAutoFit/>
          </a:bodyPr>
          <a:lstStyle/>
          <a:p>
            <a:pPr algn="ctr"/>
            <a:r>
              <a:rPr lang="en-US" sz="1600" b="1" dirty="0" smtClean="0"/>
              <a:t>There are many areas and levels of interest in ham radio. </a:t>
            </a:r>
          </a:p>
          <a:p>
            <a:pPr algn="ctr"/>
            <a:r>
              <a:rPr lang="en-US" sz="1800" b="1" dirty="0" smtClean="0">
                <a:solidFill>
                  <a:srgbClr val="FF0000"/>
                </a:solidFill>
              </a:rPr>
              <a:t>                    </a:t>
            </a:r>
            <a:r>
              <a:rPr lang="en-US" sz="1600" b="1" dirty="0" err="1" smtClean="0"/>
              <a:t>DXing</a:t>
            </a:r>
            <a:r>
              <a:rPr lang="en-US" sz="1600" b="1" dirty="0" smtClean="0"/>
              <a:t> is a specialized area of the hobby.</a:t>
            </a:r>
          </a:p>
          <a:p>
            <a:pPr algn="ctr"/>
            <a:r>
              <a:rPr lang="en-US" sz="1600" b="1" dirty="0" smtClean="0">
                <a:solidFill>
                  <a:srgbClr val="FF0000"/>
                </a:solidFill>
              </a:rPr>
              <a:t>It can be extremely competitive </a:t>
            </a:r>
            <a:r>
              <a:rPr lang="en-US" sz="1400" b="1" dirty="0" smtClean="0">
                <a:solidFill>
                  <a:srgbClr val="FF0000"/>
                </a:solidFill>
              </a:rPr>
              <a:t>or</a:t>
            </a:r>
            <a:r>
              <a:rPr lang="en-US" sz="1600" b="1" dirty="0" smtClean="0">
                <a:solidFill>
                  <a:srgbClr val="FF0000"/>
                </a:solidFill>
              </a:rPr>
              <a:t> just of casual interest</a:t>
            </a:r>
          </a:p>
          <a:p>
            <a:pPr algn="ctr"/>
            <a:r>
              <a:rPr lang="en-US" sz="1600" b="1" dirty="0" smtClean="0">
                <a:solidFill>
                  <a:srgbClr val="FF0000"/>
                </a:solidFill>
              </a:rPr>
              <a:t> to the operator.</a:t>
            </a:r>
          </a:p>
          <a:p>
            <a:pPr algn="ctr"/>
            <a:r>
              <a:rPr lang="en-US" sz="1600" b="1" dirty="0" smtClean="0"/>
              <a:t>One has to determine their expectations and proceed accordingly</a:t>
            </a:r>
            <a:r>
              <a:rPr lang="en-US" sz="1800" dirty="0" smtClean="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974" y="1463133"/>
            <a:ext cx="3532426" cy="353242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53" y="2072061"/>
            <a:ext cx="7792729" cy="4588046"/>
          </a:xfrm>
          <a:prstGeom prst="rect">
            <a:avLst/>
          </a:prstGeom>
        </p:spPr>
      </p:pic>
      <p:sp>
        <p:nvSpPr>
          <p:cNvPr id="3" name="Rectangle 2"/>
          <p:cNvSpPr/>
          <p:nvPr/>
        </p:nvSpPr>
        <p:spPr>
          <a:xfrm>
            <a:off x="1251090" y="1431224"/>
            <a:ext cx="6578600" cy="461665"/>
          </a:xfrm>
          <a:prstGeom prst="rect">
            <a:avLst/>
          </a:prstGeom>
        </p:spPr>
        <p:txBody>
          <a:bodyPr wrap="square">
            <a:spAutoFit/>
          </a:bodyPr>
          <a:lstStyle/>
          <a:p>
            <a:pPr algn="ctr"/>
            <a:r>
              <a:rPr lang="en-US" sz="2400" b="1" dirty="0"/>
              <a:t>You need computer logging software!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351" y="1600200"/>
            <a:ext cx="8860043" cy="1323439"/>
          </a:xfrm>
          <a:prstGeom prst="rect">
            <a:avLst/>
          </a:prstGeom>
          <a:noFill/>
        </p:spPr>
        <p:txBody>
          <a:bodyPr wrap="none" rtlCol="0">
            <a:spAutoFit/>
          </a:bodyPr>
          <a:lstStyle/>
          <a:p>
            <a:pPr algn="ctr"/>
            <a:r>
              <a:rPr lang="en-US" sz="2000" b="1" dirty="0" smtClean="0"/>
              <a:t>So why do I need a computer logging program?</a:t>
            </a:r>
          </a:p>
          <a:p>
            <a:pPr algn="ctr"/>
            <a:r>
              <a:rPr lang="en-US" sz="2000" b="1" dirty="0" smtClean="0"/>
              <a:t>So that you can take advantage of the terrific resources that are</a:t>
            </a:r>
          </a:p>
          <a:p>
            <a:pPr algn="ctr"/>
            <a:r>
              <a:rPr lang="en-US" sz="2000" b="1" dirty="0" smtClean="0"/>
              <a:t>available like the ARRL’s Log Book of the World, Club Log</a:t>
            </a:r>
          </a:p>
          <a:p>
            <a:pPr algn="ctr"/>
            <a:r>
              <a:rPr lang="en-US" sz="2000" b="1" dirty="0" smtClean="0"/>
              <a:t>and to track your own awards progress.  We will discuss each of these.</a:t>
            </a:r>
            <a:endParaRPr lang="en-US"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699" y="3784600"/>
            <a:ext cx="3171825" cy="20955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500" y="3632200"/>
            <a:ext cx="3795948" cy="10243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500" y="4775092"/>
            <a:ext cx="4642338" cy="110500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547" y="1399380"/>
            <a:ext cx="7484678" cy="707886"/>
          </a:xfrm>
          <a:prstGeom prst="rect">
            <a:avLst/>
          </a:prstGeom>
          <a:noFill/>
        </p:spPr>
        <p:txBody>
          <a:bodyPr wrap="none" rtlCol="0">
            <a:spAutoFit/>
          </a:bodyPr>
          <a:lstStyle/>
          <a:p>
            <a:r>
              <a:rPr lang="en-US" sz="2000" b="1" dirty="0" smtClean="0"/>
              <a:t>Remember those confirmations that you need for operating awards?</a:t>
            </a:r>
          </a:p>
          <a:p>
            <a:r>
              <a:rPr lang="en-US" sz="2000" b="1" dirty="0" smtClean="0"/>
              <a:t>The paper QSL cards can really mount up and be a pain to deal with!</a:t>
            </a:r>
            <a:endParaRPr lang="en-US" sz="2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755900"/>
            <a:ext cx="3492938" cy="3355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6512" y="3616021"/>
            <a:ext cx="2961560" cy="2672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712" y="2425700"/>
            <a:ext cx="2286000" cy="1835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1600200"/>
            <a:ext cx="8813800" cy="1200329"/>
          </a:xfrm>
          <a:prstGeom prst="rect">
            <a:avLst/>
          </a:prstGeom>
          <a:noFill/>
        </p:spPr>
        <p:txBody>
          <a:bodyPr wrap="square" rtlCol="0">
            <a:spAutoFit/>
          </a:bodyPr>
          <a:lstStyle/>
          <a:p>
            <a:pPr algn="ctr"/>
            <a:r>
              <a:rPr lang="en-US" sz="1800" b="1" dirty="0" smtClean="0"/>
              <a:t>While paper QSLs certainly work, they are slow and expensive to exchange. Luckily there is a modern alternative! The ARRL has developed a fantastic modern electronic confirmation process called Log Book of the World (</a:t>
            </a:r>
            <a:r>
              <a:rPr lang="en-US" sz="1800" b="1" dirty="0" err="1" smtClean="0"/>
              <a:t>LoTW</a:t>
            </a:r>
            <a:r>
              <a:rPr lang="en-US" sz="1800" b="1" dirty="0" smtClean="0"/>
              <a:t>) to improve the whole process.</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967" y="3212722"/>
            <a:ext cx="4693066" cy="3100524"/>
          </a:xfrm>
          <a:prstGeom prst="rect">
            <a:avLst/>
          </a:prstGeom>
        </p:spPr>
      </p:pic>
      <p:sp>
        <p:nvSpPr>
          <p:cNvPr id="4" name="TextBox 3"/>
          <p:cNvSpPr txBox="1"/>
          <p:nvPr/>
        </p:nvSpPr>
        <p:spPr>
          <a:xfrm>
            <a:off x="88900" y="2133600"/>
            <a:ext cx="184666" cy="615553"/>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0276" y="1379434"/>
            <a:ext cx="7074757" cy="830997"/>
          </a:xfrm>
          <a:prstGeom prst="rect">
            <a:avLst/>
          </a:prstGeom>
          <a:noFill/>
        </p:spPr>
        <p:txBody>
          <a:bodyPr wrap="none" rtlCol="0">
            <a:spAutoFit/>
          </a:bodyPr>
          <a:lstStyle/>
          <a:p>
            <a:pPr algn="ctr"/>
            <a:r>
              <a:rPr lang="en-US" sz="1600" b="1" dirty="0" smtClean="0"/>
              <a:t>You can use your logging software to automatically upload your QSO information</a:t>
            </a:r>
          </a:p>
          <a:p>
            <a:pPr algn="ctr"/>
            <a:r>
              <a:rPr lang="en-US" sz="1600" b="1" dirty="0" smtClean="0"/>
              <a:t>to </a:t>
            </a:r>
            <a:r>
              <a:rPr lang="en-US" sz="1600" b="1" dirty="0" err="1" smtClean="0"/>
              <a:t>LoTW</a:t>
            </a:r>
            <a:r>
              <a:rPr lang="en-US" sz="1600" b="1" dirty="0" smtClean="0"/>
              <a:t> and let it match up certified confirmations for you.  Here is a sample of</a:t>
            </a:r>
          </a:p>
          <a:p>
            <a:pPr algn="ctr"/>
            <a:r>
              <a:rPr lang="en-US" sz="1600" b="1" dirty="0" smtClean="0"/>
              <a:t>my DXCC records on </a:t>
            </a:r>
            <a:r>
              <a:rPr lang="en-US" sz="1600" b="1" dirty="0" err="1" smtClean="0"/>
              <a:t>LoTW</a:t>
            </a:r>
            <a:r>
              <a:rPr lang="en-US" sz="1600" b="1" dirty="0" smtClean="0"/>
              <a:t>.</a:t>
            </a:r>
            <a:endParaRPr lang="en-US" sz="1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260885"/>
            <a:ext cx="4201843" cy="44958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424780"/>
            <a:ext cx="8305800" cy="1077218"/>
          </a:xfrm>
          <a:prstGeom prst="rect">
            <a:avLst/>
          </a:prstGeom>
          <a:noFill/>
        </p:spPr>
        <p:txBody>
          <a:bodyPr wrap="square" rtlCol="0">
            <a:spAutoFit/>
          </a:bodyPr>
          <a:lstStyle/>
          <a:p>
            <a:r>
              <a:rPr lang="en-US" sz="1600" b="1" dirty="0" smtClean="0"/>
              <a:t>You can just as easily download </a:t>
            </a:r>
            <a:r>
              <a:rPr lang="en-US" sz="1600" b="1" dirty="0" err="1" smtClean="0"/>
              <a:t>LoTW</a:t>
            </a:r>
            <a:r>
              <a:rPr lang="en-US" sz="1600" b="1" dirty="0" smtClean="0"/>
              <a:t> confirmations into your logging software</a:t>
            </a:r>
          </a:p>
          <a:p>
            <a:r>
              <a:rPr lang="en-US" sz="1600" b="1" dirty="0" smtClean="0"/>
              <a:t>to help you keep track of your confirmations.  </a:t>
            </a:r>
            <a:r>
              <a:rPr lang="en-US" sz="1600" b="1" dirty="0" err="1" smtClean="0"/>
              <a:t>LoTW</a:t>
            </a:r>
            <a:r>
              <a:rPr lang="en-US" sz="1600" b="1" dirty="0" smtClean="0"/>
              <a:t> isn’t just for DXCC.  It can </a:t>
            </a:r>
          </a:p>
          <a:p>
            <a:r>
              <a:rPr lang="en-US" sz="1600" b="1" dirty="0" smtClean="0"/>
              <a:t>also be used for all of the ARRL’s awards like WAS and for CQ Magazine’s WPX award.</a:t>
            </a:r>
            <a:endParaRPr lang="en-US" sz="1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348110"/>
            <a:ext cx="3453830" cy="4271262"/>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543050"/>
            <a:ext cx="1619476" cy="50394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64" y="1524000"/>
            <a:ext cx="6706536" cy="5106113"/>
          </a:xfrm>
          <a:prstGeom prst="rect">
            <a:avLst/>
          </a:prstGeom>
        </p:spPr>
      </p:pic>
      <p:sp>
        <p:nvSpPr>
          <p:cNvPr id="5" name="TextBox 4"/>
          <p:cNvSpPr txBox="1"/>
          <p:nvPr/>
        </p:nvSpPr>
        <p:spPr>
          <a:xfrm>
            <a:off x="7428931" y="1903110"/>
            <a:ext cx="1091763" cy="830997"/>
          </a:xfrm>
          <a:prstGeom prst="rect">
            <a:avLst/>
          </a:prstGeom>
          <a:noFill/>
        </p:spPr>
        <p:txBody>
          <a:bodyPr wrap="square" rtlCol="0">
            <a:spAutoFit/>
          </a:bodyPr>
          <a:lstStyle/>
          <a:p>
            <a:r>
              <a:rPr lang="en-US" sz="2400" dirty="0" smtClean="0">
                <a:solidFill>
                  <a:srgbClr val="FF0000"/>
                </a:solidFill>
              </a:rPr>
              <a:t>Note </a:t>
            </a:r>
            <a:r>
              <a:rPr lang="en-US" sz="2400" dirty="0" err="1" smtClean="0">
                <a:solidFill>
                  <a:srgbClr val="FF0000"/>
                </a:solidFill>
              </a:rPr>
              <a:t>LoTW</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992" y="1676400"/>
            <a:ext cx="8635697" cy="1477328"/>
          </a:xfrm>
          <a:prstGeom prst="rect">
            <a:avLst/>
          </a:prstGeom>
          <a:noFill/>
        </p:spPr>
        <p:txBody>
          <a:bodyPr wrap="none" rtlCol="0">
            <a:spAutoFit/>
          </a:bodyPr>
          <a:lstStyle/>
          <a:p>
            <a:pPr algn="ctr"/>
            <a:r>
              <a:rPr lang="en-US" sz="1800" b="1" dirty="0" smtClean="0"/>
              <a:t>There is another modern electronic QSL confirmation site called </a:t>
            </a:r>
            <a:r>
              <a:rPr lang="en-US" sz="1800" b="1" dirty="0" err="1" smtClean="0"/>
              <a:t>eQSL</a:t>
            </a:r>
            <a:r>
              <a:rPr lang="en-US" sz="1800" b="1" dirty="0" smtClean="0"/>
              <a:t>.</a:t>
            </a:r>
          </a:p>
          <a:p>
            <a:pPr algn="ctr"/>
            <a:r>
              <a:rPr lang="en-US" sz="1800" b="1" dirty="0" smtClean="0"/>
              <a:t>It is different in that it sends electronic images similar to a paper QSL card.</a:t>
            </a:r>
          </a:p>
          <a:p>
            <a:pPr algn="ctr"/>
            <a:r>
              <a:rPr lang="en-US" sz="1800" b="1" dirty="0" smtClean="0"/>
              <a:t>It also makes no attempt to match up QSOs like </a:t>
            </a:r>
            <a:r>
              <a:rPr lang="en-US" sz="1800" b="1" dirty="0" err="1" smtClean="0"/>
              <a:t>LoTW</a:t>
            </a:r>
            <a:r>
              <a:rPr lang="en-US" sz="1800" b="1" dirty="0" smtClean="0"/>
              <a:t> does.  The ARRL does</a:t>
            </a:r>
          </a:p>
          <a:p>
            <a:pPr algn="ctr"/>
            <a:r>
              <a:rPr lang="en-US" sz="1800" b="1" dirty="0" smtClean="0"/>
              <a:t>not accept </a:t>
            </a:r>
            <a:r>
              <a:rPr lang="en-US" sz="1800" b="1" dirty="0" err="1" smtClean="0"/>
              <a:t>eQSL</a:t>
            </a:r>
            <a:r>
              <a:rPr lang="en-US" sz="1800" b="1" dirty="0" smtClean="0"/>
              <a:t> for its awards, but CQ Magazine does.  You can again easily</a:t>
            </a:r>
          </a:p>
          <a:p>
            <a:pPr algn="ctr"/>
            <a:r>
              <a:rPr lang="en-US" sz="1800" b="1" dirty="0" smtClean="0"/>
              <a:t>upload and download </a:t>
            </a:r>
            <a:r>
              <a:rPr lang="en-US" sz="1800" b="1" dirty="0" err="1" smtClean="0"/>
              <a:t>eQSLs</a:t>
            </a:r>
            <a:r>
              <a:rPr lang="en-US" sz="1800" b="1" dirty="0" smtClean="0"/>
              <a:t> with your logging software. </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88" y="3505200"/>
            <a:ext cx="8115300" cy="24130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5134"/>
            <a:ext cx="9124772"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nip Single Corner Rectangle 2"/>
          <p:cNvSpPr/>
          <p:nvPr/>
        </p:nvSpPr>
        <p:spPr>
          <a:xfrm flipH="1">
            <a:off x="6381572" y="1208518"/>
            <a:ext cx="2743200" cy="170916"/>
          </a:xfrm>
          <a:prstGeom prst="snip1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492648" y="1501957"/>
            <a:ext cx="6009787" cy="707886"/>
          </a:xfrm>
          <a:prstGeom prst="rect">
            <a:avLst/>
          </a:prstGeom>
          <a:noFill/>
        </p:spPr>
        <p:txBody>
          <a:bodyPr wrap="none" rtlCol="0">
            <a:spAutoFit/>
          </a:bodyPr>
          <a:lstStyle/>
          <a:p>
            <a:pPr algn="ctr"/>
            <a:r>
              <a:rPr lang="en-US" sz="2000" b="1" dirty="0" smtClean="0"/>
              <a:t>Many consider CQ Magazine’s Worked All Zones award</a:t>
            </a:r>
          </a:p>
          <a:p>
            <a:pPr algn="ctr"/>
            <a:r>
              <a:rPr lang="en-US" sz="2000" b="1" dirty="0" smtClean="0"/>
              <a:t> to be more difficult to achieve than DXCC.</a:t>
            </a:r>
            <a:endParaRPr lang="en-US" sz="20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6803" y="2463801"/>
            <a:ext cx="5498397" cy="399456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3156" y="1981200"/>
            <a:ext cx="4956555" cy="461665"/>
          </a:xfrm>
          <a:prstGeom prst="rect">
            <a:avLst/>
          </a:prstGeom>
          <a:noFill/>
        </p:spPr>
        <p:txBody>
          <a:bodyPr wrap="none" rtlCol="0">
            <a:spAutoFit/>
          </a:bodyPr>
          <a:lstStyle/>
          <a:p>
            <a:r>
              <a:rPr lang="en-US" sz="2400" b="1" dirty="0" smtClean="0"/>
              <a:t>Club Log – a very cool resource!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100" y="2882900"/>
            <a:ext cx="4000500" cy="1079501"/>
          </a:xfrm>
          <a:prstGeom prst="rect">
            <a:avLst/>
          </a:prstGeom>
        </p:spPr>
      </p:pic>
      <p:sp>
        <p:nvSpPr>
          <p:cNvPr id="4" name="TextBox 3"/>
          <p:cNvSpPr txBox="1"/>
          <p:nvPr/>
        </p:nvSpPr>
        <p:spPr>
          <a:xfrm>
            <a:off x="759415" y="4648199"/>
            <a:ext cx="7726244" cy="1200328"/>
          </a:xfrm>
          <a:prstGeom prst="rect">
            <a:avLst/>
          </a:prstGeom>
          <a:noFill/>
        </p:spPr>
        <p:txBody>
          <a:bodyPr wrap="none" rtlCol="0">
            <a:spAutoFit/>
          </a:bodyPr>
          <a:lstStyle/>
          <a:p>
            <a:pPr algn="ctr"/>
            <a:r>
              <a:rPr lang="en-US" sz="2400" b="1" dirty="0" smtClean="0"/>
              <a:t>Once again you can upload your log data from your</a:t>
            </a:r>
          </a:p>
          <a:p>
            <a:pPr algn="ctr"/>
            <a:r>
              <a:rPr lang="en-US" sz="2400" b="1" dirty="0" smtClean="0"/>
              <a:t> logging software to obtain a wide variety</a:t>
            </a:r>
          </a:p>
          <a:p>
            <a:pPr algn="ctr"/>
            <a:r>
              <a:rPr lang="en-US" sz="2400" b="1" dirty="0" smtClean="0"/>
              <a:t> of extremely useful services!</a:t>
            </a:r>
            <a:endParaRPr lang="en-US" sz="2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398" y="1524000"/>
            <a:ext cx="8763002" cy="923330"/>
          </a:xfrm>
          <a:prstGeom prst="rect">
            <a:avLst/>
          </a:prstGeom>
          <a:noFill/>
        </p:spPr>
        <p:txBody>
          <a:bodyPr wrap="square" rtlCol="0">
            <a:spAutoFit/>
          </a:bodyPr>
          <a:lstStyle/>
          <a:p>
            <a:pPr algn="ctr"/>
            <a:r>
              <a:rPr lang="en-US" sz="1800" b="1" dirty="0" smtClean="0"/>
              <a:t>You can work DX with any station.</a:t>
            </a:r>
          </a:p>
          <a:p>
            <a:pPr algn="ctr"/>
            <a:r>
              <a:rPr lang="en-US" sz="1800" dirty="0" smtClean="0"/>
              <a:t>E</a:t>
            </a:r>
            <a:r>
              <a:rPr lang="en-US" sz="1800" b="1" dirty="0" smtClean="0"/>
              <a:t>ven a basic transceiver and a simple wire antenna</a:t>
            </a:r>
          </a:p>
          <a:p>
            <a:pPr algn="ctr"/>
            <a:r>
              <a:rPr lang="en-US" sz="1800" b="1" dirty="0" smtClean="0"/>
              <a:t> can get results, but you have to be realistic with your expectations.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018" y="2756641"/>
            <a:ext cx="5811982" cy="3762639"/>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7722" y="1524000"/>
            <a:ext cx="7536438" cy="1015663"/>
          </a:xfrm>
          <a:prstGeom prst="rect">
            <a:avLst/>
          </a:prstGeom>
          <a:noFill/>
        </p:spPr>
        <p:txBody>
          <a:bodyPr wrap="none" rtlCol="0">
            <a:spAutoFit/>
          </a:bodyPr>
          <a:lstStyle/>
          <a:p>
            <a:pPr algn="ctr"/>
            <a:r>
              <a:rPr lang="en-US" sz="2000" b="1" dirty="0" smtClean="0"/>
              <a:t>It took me two years to enter all of my old logs back to 1961</a:t>
            </a:r>
          </a:p>
          <a:p>
            <a:pPr algn="ctr"/>
            <a:r>
              <a:rPr lang="en-US" sz="2000" b="1" dirty="0" smtClean="0"/>
              <a:t>into my logging software.  My first upload to Club Log found </a:t>
            </a:r>
          </a:p>
          <a:p>
            <a:pPr algn="ctr"/>
            <a:r>
              <a:rPr lang="en-US" sz="2000" b="1" dirty="0" smtClean="0"/>
              <a:t>a DXCC entity that I had confirmed but didn’t know it!</a:t>
            </a:r>
            <a:endParaRPr lang="en-US" sz="2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6570" y="2705100"/>
            <a:ext cx="6130402" cy="388056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867" y="1589879"/>
            <a:ext cx="8265604" cy="646331"/>
          </a:xfrm>
          <a:prstGeom prst="rect">
            <a:avLst/>
          </a:prstGeom>
          <a:noFill/>
        </p:spPr>
        <p:txBody>
          <a:bodyPr wrap="none" rtlCol="0">
            <a:spAutoFit/>
          </a:bodyPr>
          <a:lstStyle/>
          <a:p>
            <a:pPr algn="ctr"/>
            <a:r>
              <a:rPr lang="en-US" sz="1800" b="1" dirty="0" smtClean="0"/>
              <a:t>Use Club Log to track your achievements like DXCC totals and band slots</a:t>
            </a:r>
          </a:p>
          <a:p>
            <a:pPr algn="ctr"/>
            <a:r>
              <a:rPr lang="en-US" sz="1800" b="1" dirty="0" smtClean="0"/>
              <a:t>for the DXCC Challenge.</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17414"/>
          <a:stretch>
            <a:fillRect/>
          </a:stretch>
        </p:blipFill>
        <p:spPr>
          <a:xfrm>
            <a:off x="1697892" y="2568354"/>
            <a:ext cx="5858395" cy="3794346"/>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69565" y="1485900"/>
            <a:ext cx="4907177" cy="523220"/>
          </a:xfrm>
          <a:prstGeom prst="rect">
            <a:avLst/>
          </a:prstGeom>
          <a:noFill/>
        </p:spPr>
        <p:txBody>
          <a:bodyPr wrap="none" rtlCol="0">
            <a:spAutoFit/>
          </a:bodyPr>
          <a:lstStyle/>
          <a:p>
            <a:r>
              <a:rPr lang="en-US" sz="2800" b="1" dirty="0" smtClean="0"/>
              <a:t>Compete within your local club.</a:t>
            </a:r>
            <a:endParaRPr lang="en-US"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856" y="2150774"/>
            <a:ext cx="6938993" cy="4609113"/>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5134"/>
            <a:ext cx="9124772"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600200" y="1670538"/>
            <a:ext cx="5440592" cy="400110"/>
          </a:xfrm>
          <a:prstGeom prst="rect">
            <a:avLst/>
          </a:prstGeom>
          <a:noFill/>
        </p:spPr>
        <p:txBody>
          <a:bodyPr wrap="none" rtlCol="0">
            <a:spAutoFit/>
          </a:bodyPr>
          <a:lstStyle/>
          <a:p>
            <a:r>
              <a:rPr lang="en-US" sz="2000" b="1" dirty="0" smtClean="0"/>
              <a:t>Coolest of all.  Instant </a:t>
            </a:r>
            <a:r>
              <a:rPr lang="en-US" sz="2000" b="1" dirty="0" err="1" smtClean="0"/>
              <a:t>DXpedition</a:t>
            </a:r>
            <a:r>
              <a:rPr lang="en-US" sz="2000" b="1" dirty="0" smtClean="0"/>
              <a:t> QSO records…</a:t>
            </a:r>
            <a:endParaRPr lang="en-US" sz="2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0"/>
            <a:ext cx="5048955" cy="427732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793" y="1660098"/>
            <a:ext cx="4454314" cy="461665"/>
          </a:xfrm>
          <a:prstGeom prst="rect">
            <a:avLst/>
          </a:prstGeom>
          <a:noFill/>
        </p:spPr>
        <p:txBody>
          <a:bodyPr wrap="none" rtlCol="0">
            <a:spAutoFit/>
          </a:bodyPr>
          <a:lstStyle/>
          <a:p>
            <a:r>
              <a:rPr lang="en-US" sz="2400" b="1" dirty="0" smtClean="0"/>
              <a:t>… and Online QSL Requests!</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25736"/>
          <a:stretch>
            <a:fillRect/>
          </a:stretch>
        </p:blipFill>
        <p:spPr>
          <a:xfrm>
            <a:off x="2042901" y="2512936"/>
            <a:ext cx="5064369" cy="348146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5794" y="1905000"/>
            <a:ext cx="6713184" cy="400110"/>
          </a:xfrm>
          <a:prstGeom prst="rect">
            <a:avLst/>
          </a:prstGeom>
          <a:noFill/>
        </p:spPr>
        <p:txBody>
          <a:bodyPr wrap="none" rtlCol="0">
            <a:spAutoFit/>
          </a:bodyPr>
          <a:lstStyle/>
          <a:p>
            <a:r>
              <a:rPr lang="en-US" sz="2000" b="1" dirty="0" smtClean="0"/>
              <a:t>Reports from within your logging software can also be useful.</a:t>
            </a:r>
            <a:endParaRPr lang="en-US"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721" y="2625978"/>
            <a:ext cx="8824059" cy="2100375"/>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1484" y="1442335"/>
            <a:ext cx="5468164" cy="646331"/>
          </a:xfrm>
          <a:prstGeom prst="rect">
            <a:avLst/>
          </a:prstGeom>
          <a:noFill/>
        </p:spPr>
        <p:txBody>
          <a:bodyPr wrap="none" rtlCol="0">
            <a:spAutoFit/>
          </a:bodyPr>
          <a:lstStyle/>
          <a:p>
            <a:r>
              <a:rPr lang="en-US" sz="3600" b="1" dirty="0" smtClean="0">
                <a:solidFill>
                  <a:srgbClr val="FF0000"/>
                </a:solidFill>
              </a:rPr>
              <a:t>The role of </a:t>
            </a:r>
            <a:r>
              <a:rPr lang="en-US" sz="3600" b="1" dirty="0" err="1" smtClean="0">
                <a:solidFill>
                  <a:srgbClr val="FF0000"/>
                </a:solidFill>
              </a:rPr>
              <a:t>Dxpeditions</a:t>
            </a:r>
            <a:r>
              <a:rPr lang="en-US" sz="3600" dirty="0">
                <a:solidFill>
                  <a:srgbClr val="FF0000"/>
                </a:solidFill>
              </a:rPr>
              <a:t>:</a:t>
            </a:r>
            <a:endParaRPr lang="en-US" sz="3600" b="1" dirty="0">
              <a:solidFill>
                <a:srgbClr val="FF0000"/>
              </a:solidFill>
            </a:endParaRPr>
          </a:p>
        </p:txBody>
      </p:sp>
      <p:sp>
        <p:nvSpPr>
          <p:cNvPr id="3" name="TextBox 2"/>
          <p:cNvSpPr txBox="1"/>
          <p:nvPr/>
        </p:nvSpPr>
        <p:spPr>
          <a:xfrm flipH="1">
            <a:off x="1752599" y="1981200"/>
            <a:ext cx="6165935" cy="646331"/>
          </a:xfrm>
          <a:prstGeom prst="rect">
            <a:avLst/>
          </a:prstGeom>
          <a:noFill/>
        </p:spPr>
        <p:txBody>
          <a:bodyPr wrap="square" rtlCol="0">
            <a:spAutoFit/>
          </a:bodyPr>
          <a:lstStyle/>
          <a:p>
            <a:pPr algn="ctr"/>
            <a:r>
              <a:rPr lang="en-US" sz="3600" dirty="0" smtClean="0"/>
              <a:t>They need your support!</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627529"/>
            <a:ext cx="6442199" cy="4158797"/>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1404834"/>
            <a:ext cx="8085638" cy="94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2800" y="1544534"/>
            <a:ext cx="7937500" cy="461665"/>
          </a:xfrm>
          <a:prstGeom prst="rect">
            <a:avLst/>
          </a:prstGeom>
          <a:noFill/>
        </p:spPr>
        <p:txBody>
          <a:bodyPr wrap="square" rtlCol="0">
            <a:spAutoFit/>
          </a:bodyPr>
          <a:lstStyle/>
          <a:p>
            <a:pPr algn="ctr"/>
            <a:r>
              <a:rPr lang="en-US" sz="2400" b="1" dirty="0" smtClean="0">
                <a:solidFill>
                  <a:srgbClr val="000000"/>
                </a:solidFill>
              </a:rPr>
              <a:t>Real time online log and </a:t>
            </a:r>
            <a:r>
              <a:rPr lang="en-US" sz="2400" b="1" dirty="0" err="1" smtClean="0">
                <a:solidFill>
                  <a:srgbClr val="000000"/>
                </a:solidFill>
              </a:rPr>
              <a:t>LoTW</a:t>
            </a:r>
            <a:r>
              <a:rPr lang="en-US" sz="2400" b="1" dirty="0" smtClean="0">
                <a:solidFill>
                  <a:srgbClr val="000000"/>
                </a:solidFill>
              </a:rPr>
              <a:t> updates.  DXA!</a:t>
            </a:r>
            <a:endParaRPr lang="en-US" sz="2400" b="1"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065" y="2210375"/>
            <a:ext cx="6638135" cy="4433455"/>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7900" y="2141646"/>
            <a:ext cx="4572000" cy="3539430"/>
          </a:xfrm>
          <a:prstGeom prst="rect">
            <a:avLst/>
          </a:prstGeom>
        </p:spPr>
        <p:txBody>
          <a:bodyPr>
            <a:spAutoFit/>
          </a:bodyPr>
          <a:lstStyle/>
          <a:p>
            <a:pPr lvl="0" algn="ctr"/>
            <a:r>
              <a:rPr lang="en-US" sz="2800" dirty="0" smtClean="0">
                <a:solidFill>
                  <a:prstClr val="black"/>
                </a:solidFill>
              </a:rPr>
              <a:t>An experienced </a:t>
            </a:r>
            <a:r>
              <a:rPr lang="en-US" sz="2800" dirty="0" err="1" smtClean="0">
                <a:solidFill>
                  <a:prstClr val="black"/>
                </a:solidFill>
              </a:rPr>
              <a:t>DXer</a:t>
            </a:r>
            <a:r>
              <a:rPr lang="en-US" sz="2800" dirty="0" smtClean="0">
                <a:solidFill>
                  <a:prstClr val="black"/>
                </a:solidFill>
              </a:rPr>
              <a:t> can make pretty accurate guesses concerning propagation.  However one of the greatest uses of a computer in ham radio is for propagation prediction!</a:t>
            </a:r>
            <a:endParaRPr lang="en-US" sz="2800" dirty="0">
              <a:solidFill>
                <a:prstClr val="black"/>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0"/>
            <a:ext cx="8509000" cy="1200328"/>
          </a:xfrm>
          <a:prstGeom prst="rect">
            <a:avLst/>
          </a:prstGeom>
          <a:noFill/>
        </p:spPr>
        <p:txBody>
          <a:bodyPr wrap="square" rtlCol="0">
            <a:spAutoFit/>
          </a:bodyPr>
          <a:lstStyle/>
          <a:p>
            <a:pPr algn="ctr"/>
            <a:r>
              <a:rPr lang="en-US" sz="2400" b="1" dirty="0" smtClean="0"/>
              <a:t>Remember the Voice of America?   The U. S. Government built an amazing propagation prediction program called VOACAP to maximize the VOA’s impact.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3129085"/>
            <a:ext cx="5486400" cy="32303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386" y="1509346"/>
            <a:ext cx="7391400" cy="4927600"/>
          </a:xfrm>
          <a:prstGeom prst="rect">
            <a:avLst/>
          </a:prstGeom>
        </p:spPr>
      </p:pic>
      <p:sp>
        <p:nvSpPr>
          <p:cNvPr id="3" name="TextBox 2"/>
          <p:cNvSpPr txBox="1"/>
          <p:nvPr/>
        </p:nvSpPr>
        <p:spPr>
          <a:xfrm>
            <a:off x="1151847" y="5623594"/>
            <a:ext cx="6861853" cy="646331"/>
          </a:xfrm>
          <a:prstGeom prst="rect">
            <a:avLst/>
          </a:prstGeom>
          <a:noFill/>
        </p:spPr>
        <p:txBody>
          <a:bodyPr wrap="square" rtlCol="0">
            <a:spAutoFit/>
          </a:bodyPr>
          <a:lstStyle/>
          <a:p>
            <a:pPr algn="ctr"/>
            <a:r>
              <a:rPr lang="en-US" sz="1800" b="1" dirty="0" smtClean="0">
                <a:solidFill>
                  <a:schemeClr val="bg1"/>
                </a:solidFill>
              </a:rPr>
              <a:t>Simple antennas at the TX7G expedition in the Marquesas Islands netted over 27K QSOs!</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767" y="1963520"/>
            <a:ext cx="2819402" cy="3785652"/>
          </a:xfrm>
          <a:prstGeom prst="rect">
            <a:avLst/>
          </a:prstGeom>
          <a:noFill/>
        </p:spPr>
        <p:txBody>
          <a:bodyPr wrap="square" rtlCol="0">
            <a:spAutoFit/>
          </a:bodyPr>
          <a:lstStyle/>
          <a:p>
            <a:pPr algn="ctr"/>
            <a:r>
              <a:rPr lang="en-US" sz="2400" b="1" dirty="0"/>
              <a:t>A</a:t>
            </a:r>
            <a:r>
              <a:rPr lang="en-US" sz="2400" b="1" dirty="0" smtClean="0"/>
              <a:t>lmost all propagation prediction programs use the VOACAP computation engine.</a:t>
            </a:r>
          </a:p>
          <a:p>
            <a:pPr algn="ctr"/>
            <a:r>
              <a:rPr lang="en-US" sz="2400" b="1" dirty="0" smtClean="0"/>
              <a:t>I use the DX Atlas suite of programs. </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918" y="1446661"/>
            <a:ext cx="3494313" cy="26474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918" y="3637932"/>
            <a:ext cx="3866145" cy="3117710"/>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9172" y="1568938"/>
            <a:ext cx="7550452" cy="923330"/>
          </a:xfrm>
          <a:prstGeom prst="rect">
            <a:avLst/>
          </a:prstGeom>
          <a:noFill/>
        </p:spPr>
        <p:txBody>
          <a:bodyPr wrap="none" rtlCol="0">
            <a:spAutoFit/>
          </a:bodyPr>
          <a:lstStyle/>
          <a:p>
            <a:pPr algn="ctr"/>
            <a:r>
              <a:rPr lang="en-US" sz="1800" b="1" dirty="0" smtClean="0"/>
              <a:t>There are several others including the amazing VOACAP Online.</a:t>
            </a:r>
          </a:p>
          <a:p>
            <a:pPr algn="ctr"/>
            <a:r>
              <a:rPr lang="en-US" sz="1800" b="1" dirty="0" smtClean="0"/>
              <a:t>Here are just a couple of sample data graphs from this terrific tool.</a:t>
            </a:r>
          </a:p>
          <a:p>
            <a:pPr algn="ctr"/>
            <a:r>
              <a:rPr lang="en-US" sz="1800" b="1" dirty="0" smtClean="0"/>
              <a:t>This shows propagation from K7UA to the 3X expedition to Guinea.</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83" y="2667000"/>
            <a:ext cx="4462698" cy="39468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173" y="2667000"/>
            <a:ext cx="3724710" cy="3946826"/>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1707476"/>
            <a:ext cx="4201112" cy="4820323"/>
          </a:xfrm>
          <a:prstGeom prst="rect">
            <a:avLst/>
          </a:prstGeom>
        </p:spPr>
      </p:pic>
      <p:sp>
        <p:nvSpPr>
          <p:cNvPr id="3" name="TextBox 2"/>
          <p:cNvSpPr txBox="1"/>
          <p:nvPr/>
        </p:nvSpPr>
        <p:spPr>
          <a:xfrm>
            <a:off x="675221" y="1831180"/>
            <a:ext cx="2817279" cy="4154983"/>
          </a:xfrm>
          <a:prstGeom prst="rect">
            <a:avLst/>
          </a:prstGeom>
          <a:noFill/>
        </p:spPr>
        <p:txBody>
          <a:bodyPr wrap="square" rtlCol="0">
            <a:spAutoFit/>
          </a:bodyPr>
          <a:lstStyle/>
          <a:p>
            <a:r>
              <a:rPr lang="en-US" sz="2400" b="1" dirty="0" smtClean="0"/>
              <a:t>Some expeditions even give you resources to get propagation predictions from their </a:t>
            </a:r>
          </a:p>
          <a:p>
            <a:r>
              <a:rPr lang="en-US" sz="2400" b="1" dirty="0" smtClean="0"/>
              <a:t>web sites!  This one was from the A35T web site.   Computed for my grid square.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2885" y="1676400"/>
            <a:ext cx="5769208" cy="584775"/>
          </a:xfrm>
          <a:prstGeom prst="rect">
            <a:avLst/>
          </a:prstGeom>
          <a:noFill/>
        </p:spPr>
        <p:txBody>
          <a:bodyPr wrap="none" rtlCol="0">
            <a:spAutoFit/>
          </a:bodyPr>
          <a:lstStyle/>
          <a:p>
            <a:r>
              <a:rPr lang="en-US" sz="3200" b="1" dirty="0" smtClean="0">
                <a:solidFill>
                  <a:srgbClr val="FF0000"/>
                </a:solidFill>
              </a:rPr>
              <a:t>The International Beacon Project</a:t>
            </a:r>
            <a:endParaRPr lang="en-US" sz="3200" b="1"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847" y="3048000"/>
            <a:ext cx="7659279" cy="3429000"/>
          </a:xfrm>
          <a:prstGeom prst="rect">
            <a:avLst/>
          </a:prstGeom>
        </p:spPr>
      </p:pic>
      <p:sp>
        <p:nvSpPr>
          <p:cNvPr id="4" name="TextBox 3"/>
          <p:cNvSpPr txBox="1"/>
          <p:nvPr/>
        </p:nvSpPr>
        <p:spPr>
          <a:xfrm>
            <a:off x="798125" y="2336800"/>
            <a:ext cx="8037928" cy="461665"/>
          </a:xfrm>
          <a:prstGeom prst="rect">
            <a:avLst/>
          </a:prstGeom>
          <a:noFill/>
        </p:spPr>
        <p:txBody>
          <a:bodyPr wrap="none" rtlCol="0">
            <a:spAutoFit/>
          </a:bodyPr>
          <a:lstStyle/>
          <a:p>
            <a:r>
              <a:rPr lang="en-US" sz="2400" b="1" dirty="0" smtClean="0"/>
              <a:t>Check out 14.100, 18.110, 21.150, 24.930 &amp; 28.200 </a:t>
            </a:r>
            <a:r>
              <a:rPr lang="en-US" sz="2400" b="1" dirty="0" err="1" smtClean="0"/>
              <a:t>Mhz</a:t>
            </a:r>
            <a:endParaRPr lang="en-US" sz="24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6823" y="1663700"/>
            <a:ext cx="6175154" cy="4800599"/>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0700" y="1562100"/>
            <a:ext cx="6388100" cy="830997"/>
          </a:xfrm>
          <a:prstGeom prst="rect">
            <a:avLst/>
          </a:prstGeom>
          <a:noFill/>
        </p:spPr>
        <p:txBody>
          <a:bodyPr wrap="square" rtlCol="0">
            <a:spAutoFit/>
          </a:bodyPr>
          <a:lstStyle/>
          <a:p>
            <a:r>
              <a:rPr lang="en-US" sz="2800" b="1" dirty="0" smtClean="0">
                <a:solidFill>
                  <a:srgbClr val="000000"/>
                </a:solidFill>
              </a:rPr>
              <a:t>The Reverse Beacon Network</a:t>
            </a:r>
          </a:p>
          <a:p>
            <a:pPr algn="ctr"/>
            <a:r>
              <a:rPr lang="en-US" sz="2000" b="1" dirty="0" smtClean="0">
                <a:solidFill>
                  <a:srgbClr val="000000"/>
                </a:solidFill>
              </a:rPr>
              <a:t>120 skimmers worldwide</a:t>
            </a:r>
            <a:endParaRPr lang="en-US" sz="2000" b="1" dirty="0">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030" y="2565400"/>
            <a:ext cx="6836395" cy="3524646"/>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3886" y="1524000"/>
            <a:ext cx="6477000" cy="954107"/>
          </a:xfrm>
          <a:prstGeom prst="rect">
            <a:avLst/>
          </a:prstGeom>
          <a:noFill/>
        </p:spPr>
        <p:txBody>
          <a:bodyPr wrap="square" rtlCol="0">
            <a:spAutoFit/>
          </a:bodyPr>
          <a:lstStyle/>
          <a:p>
            <a:pPr algn="ctr"/>
            <a:r>
              <a:rPr lang="en-US" sz="2800" b="1" dirty="0" smtClean="0">
                <a:solidFill>
                  <a:srgbClr val="FF0000"/>
                </a:solidFill>
              </a:rPr>
              <a:t>No one goes unnoticed</a:t>
            </a:r>
            <a:br>
              <a:rPr lang="en-US" sz="2800" b="1" dirty="0" smtClean="0">
                <a:solidFill>
                  <a:srgbClr val="FF0000"/>
                </a:solidFill>
              </a:rPr>
            </a:br>
            <a:r>
              <a:rPr lang="en-US" sz="2800" b="1" dirty="0" smtClean="0">
                <a:solidFill>
                  <a:srgbClr val="000000"/>
                </a:solidFill>
              </a:rPr>
              <a:t>with the Reverse Beacon Network</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667000"/>
            <a:ext cx="5639587" cy="35819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6700" y="2082800"/>
            <a:ext cx="3196134" cy="3416320"/>
          </a:xfrm>
          <a:prstGeom prst="rect">
            <a:avLst/>
          </a:prstGeom>
          <a:noFill/>
        </p:spPr>
        <p:txBody>
          <a:bodyPr wrap="square" rtlCol="0">
            <a:spAutoFit/>
          </a:bodyPr>
          <a:lstStyle/>
          <a:p>
            <a:pPr algn="ctr"/>
            <a:r>
              <a:rPr lang="en-US" sz="2400" b="1" dirty="0" smtClean="0"/>
              <a:t>There can be no serious contest or </a:t>
            </a:r>
            <a:r>
              <a:rPr lang="en-US" sz="2400" b="1" dirty="0" err="1" smtClean="0"/>
              <a:t>DXpedition</a:t>
            </a:r>
            <a:r>
              <a:rPr lang="en-US" sz="2400" b="1" dirty="0" smtClean="0"/>
              <a:t> operations without a computer!</a:t>
            </a:r>
          </a:p>
          <a:p>
            <a:pPr algn="ctr"/>
            <a:r>
              <a:rPr lang="en-US" sz="2400" dirty="0" smtClean="0"/>
              <a:t>Most e</a:t>
            </a:r>
            <a:r>
              <a:rPr lang="en-US" sz="2400" b="1" dirty="0" smtClean="0"/>
              <a:t>veryone uses the fabulous N1MM free contest logging software!</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86" y="1905000"/>
            <a:ext cx="4038600" cy="40386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230704"/>
            <a:ext cx="2679700" cy="1569660"/>
          </a:xfrm>
          <a:prstGeom prst="rect">
            <a:avLst/>
          </a:prstGeom>
          <a:noFill/>
        </p:spPr>
        <p:txBody>
          <a:bodyPr wrap="square" rtlCol="0">
            <a:spAutoFit/>
          </a:bodyPr>
          <a:lstStyle/>
          <a:p>
            <a:r>
              <a:rPr lang="en-US" sz="2400" b="1" dirty="0" smtClean="0"/>
              <a:t>A modern station should not overlook digital modes!</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5100" y="1572846"/>
            <a:ext cx="3992348" cy="4863462"/>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9897" y="1424780"/>
            <a:ext cx="6525231" cy="646331"/>
          </a:xfrm>
          <a:prstGeom prst="rect">
            <a:avLst/>
          </a:prstGeom>
          <a:noFill/>
        </p:spPr>
        <p:txBody>
          <a:bodyPr wrap="none" rtlCol="0">
            <a:spAutoFit/>
          </a:bodyPr>
          <a:lstStyle/>
          <a:p>
            <a:pPr algn="ctr"/>
            <a:r>
              <a:rPr lang="en-US" sz="1800" b="1" dirty="0" smtClean="0"/>
              <a:t>OK. Using your computer is a better idea.</a:t>
            </a:r>
          </a:p>
          <a:p>
            <a:pPr algn="ctr"/>
            <a:r>
              <a:rPr lang="en-US" sz="1800" b="1" dirty="0" smtClean="0"/>
              <a:t>Here is a RTTY display from the popular MMTTY software.</a:t>
            </a:r>
            <a:endParaRPr lang="en-US"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5821" y="2246814"/>
            <a:ext cx="5749880" cy="42947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014" y="1543230"/>
            <a:ext cx="6924586" cy="4892993"/>
          </a:xfrm>
          <a:prstGeom prst="rect">
            <a:avLst/>
          </a:prstGeom>
        </p:spPr>
      </p:pic>
      <p:sp>
        <p:nvSpPr>
          <p:cNvPr id="3" name="TextBox 2"/>
          <p:cNvSpPr txBox="1"/>
          <p:nvPr/>
        </p:nvSpPr>
        <p:spPr>
          <a:xfrm>
            <a:off x="1118111" y="4472780"/>
            <a:ext cx="6616189" cy="1631216"/>
          </a:xfrm>
          <a:prstGeom prst="rect">
            <a:avLst/>
          </a:prstGeom>
          <a:noFill/>
        </p:spPr>
        <p:txBody>
          <a:bodyPr wrap="square" rtlCol="0">
            <a:spAutoFit/>
          </a:bodyPr>
          <a:lstStyle/>
          <a:p>
            <a:pPr algn="ctr"/>
            <a:r>
              <a:rPr lang="en-US" sz="1400" b="1" dirty="0" smtClean="0">
                <a:solidFill>
                  <a:srgbClr val="FFFFFF"/>
                </a:solidFill>
              </a:rPr>
              <a:t>Having a beam antenna puts you in a class way beyond a vertical or wire dipole.  However, a modern </a:t>
            </a:r>
            <a:r>
              <a:rPr lang="en-US" sz="1400" b="1" dirty="0" err="1" smtClean="0">
                <a:solidFill>
                  <a:srgbClr val="FFFFFF"/>
                </a:solidFill>
              </a:rPr>
              <a:t>DXing</a:t>
            </a:r>
            <a:r>
              <a:rPr lang="en-US" sz="1400" b="1" dirty="0" smtClean="0">
                <a:solidFill>
                  <a:srgbClr val="FFFFFF"/>
                </a:solidFill>
              </a:rPr>
              <a:t> station needs to have capability for the so called WARC bands.   They include 30, 17 and 12 meters.  They were approved for amateur use in 1979.    Some antenna manufacturers still don’t include them on their antennas.  </a:t>
            </a:r>
          </a:p>
          <a:p>
            <a:pPr algn="ctr"/>
            <a:endParaRPr lang="en-US" sz="1400" dirty="0" smtClean="0">
              <a:solidFill>
                <a:srgbClr val="FFFFFF"/>
              </a:solidFill>
            </a:endParaRPr>
          </a:p>
          <a:p>
            <a:pPr algn="ctr"/>
            <a:r>
              <a:rPr lang="en-US" sz="1600" b="1" dirty="0" smtClean="0">
                <a:solidFill>
                  <a:srgbClr val="FFFFFF"/>
                </a:solidFill>
              </a:rPr>
              <a:t>Come on!  The idea of a “tri-bander” is obsolete!</a:t>
            </a:r>
            <a:endParaRPr lang="en-US" sz="1600" b="1" dirty="0">
              <a:solidFill>
                <a:srgbClr val="FFFFFF"/>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589880"/>
            <a:ext cx="8369300" cy="1200329"/>
          </a:xfrm>
          <a:prstGeom prst="rect">
            <a:avLst/>
          </a:prstGeom>
          <a:noFill/>
        </p:spPr>
        <p:txBody>
          <a:bodyPr wrap="square" rtlCol="0">
            <a:spAutoFit/>
          </a:bodyPr>
          <a:lstStyle/>
          <a:p>
            <a:pPr algn="ctr"/>
            <a:r>
              <a:rPr lang="en-US" sz="1800" b="1" dirty="0" smtClean="0"/>
              <a:t>I am not a digital modes expert.  I do know that there are numerous popular digital modes. Each is unique and has certain advantages.  No doubt new ones will be showing up too. PSK is one popular mode that is successful with low power.</a:t>
            </a:r>
            <a:endParaRPr lang="en-US" sz="1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132" y="2854932"/>
            <a:ext cx="3761768" cy="37617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672" y="3616569"/>
            <a:ext cx="4038600" cy="2639133"/>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2146300"/>
            <a:ext cx="3162299" cy="3170099"/>
          </a:xfrm>
          <a:prstGeom prst="rect">
            <a:avLst/>
          </a:prstGeom>
          <a:noFill/>
        </p:spPr>
        <p:txBody>
          <a:bodyPr wrap="square" rtlCol="0">
            <a:spAutoFit/>
          </a:bodyPr>
          <a:lstStyle/>
          <a:p>
            <a:r>
              <a:rPr lang="en-US" sz="2000" b="1" dirty="0" smtClean="0"/>
              <a:t>Another popular mode is JT65 or slower versions like JT9.  This mode requires time synchronization and exchanges are short and slow.  A poor contest mode, but</a:t>
            </a:r>
          </a:p>
          <a:p>
            <a:r>
              <a:rPr lang="en-US" sz="2000" b="1" dirty="0"/>
              <a:t>g</a:t>
            </a:r>
            <a:r>
              <a:rPr lang="en-US" sz="2000" b="1" dirty="0" smtClean="0"/>
              <a:t>reat for weak signals like moon bounce!</a:t>
            </a:r>
            <a:endParaRPr lang="en-US" sz="20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60" y="1837164"/>
            <a:ext cx="4857459" cy="454998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234" y="1450180"/>
            <a:ext cx="8103000" cy="1631216"/>
          </a:xfrm>
          <a:prstGeom prst="rect">
            <a:avLst/>
          </a:prstGeom>
          <a:noFill/>
        </p:spPr>
        <p:txBody>
          <a:bodyPr wrap="none" rtlCol="0">
            <a:spAutoFit/>
          </a:bodyPr>
          <a:lstStyle/>
          <a:p>
            <a:pPr algn="ctr"/>
            <a:r>
              <a:rPr lang="en-US" sz="2000" b="1" dirty="0" smtClean="0">
                <a:solidFill>
                  <a:srgbClr val="FF0000"/>
                </a:solidFill>
              </a:rPr>
              <a:t>Keep informed concerning DX Intelligence from the web!</a:t>
            </a:r>
          </a:p>
          <a:p>
            <a:pPr algn="ctr"/>
            <a:r>
              <a:rPr lang="en-US" sz="2000" b="1" dirty="0" smtClean="0"/>
              <a:t>There are several DX Bulletins.  Some are free.  </a:t>
            </a:r>
          </a:p>
          <a:p>
            <a:pPr algn="ctr"/>
            <a:r>
              <a:rPr lang="en-US" sz="2000" b="1" dirty="0" smtClean="0"/>
              <a:t>You need to have access to at least one of them.</a:t>
            </a:r>
          </a:p>
          <a:p>
            <a:pPr algn="ctr"/>
            <a:r>
              <a:rPr lang="en-US" sz="2000" b="1" dirty="0" smtClean="0"/>
              <a:t>Personally, I would not go without the Daily DX by Bernie, W3UR.</a:t>
            </a:r>
          </a:p>
          <a:p>
            <a:pPr algn="ctr"/>
            <a:r>
              <a:rPr lang="en-US" sz="2000" b="1" dirty="0" smtClean="0"/>
              <a:t>Don’t forget DX World and the NG3K web sites.</a:t>
            </a:r>
            <a:endParaRPr lang="en-US" sz="2000" b="1" dirty="0"/>
          </a:p>
        </p:txBody>
      </p:sp>
      <p:sp>
        <p:nvSpPr>
          <p:cNvPr id="3" name="Rectangle 2"/>
          <p:cNvSpPr/>
          <p:nvPr/>
        </p:nvSpPr>
        <p:spPr>
          <a:xfrm>
            <a:off x="2848141" y="5004478"/>
            <a:ext cx="3799147" cy="1015663"/>
          </a:xfrm>
          <a:prstGeom prst="rect">
            <a:avLst/>
          </a:prstGeom>
        </p:spPr>
        <p:txBody>
          <a:bodyPr wrap="square">
            <a:spAutoFit/>
          </a:bodyPr>
          <a:lstStyle/>
          <a:p>
            <a:pPr algn="ctr"/>
            <a:r>
              <a:rPr lang="fr-FR" sz="2000" b="1" dirty="0">
                <a:solidFill>
                  <a:srgbClr val="FF0000"/>
                </a:solidFill>
              </a:rPr>
              <a:t>NG3K Amateur Radio </a:t>
            </a:r>
            <a:r>
              <a:rPr lang="fr-FR" sz="2000" b="1" dirty="0" err="1">
                <a:solidFill>
                  <a:srgbClr val="FF0000"/>
                </a:solidFill>
              </a:rPr>
              <a:t>Contest</a:t>
            </a:r>
            <a:r>
              <a:rPr lang="fr-FR" sz="2000" b="1" dirty="0">
                <a:solidFill>
                  <a:srgbClr val="FF0000"/>
                </a:solidFill>
              </a:rPr>
              <a:t>/DX </a:t>
            </a:r>
            <a:r>
              <a:rPr lang="fr-FR" sz="2000" b="1" dirty="0" smtClean="0">
                <a:solidFill>
                  <a:srgbClr val="FF0000"/>
                </a:solidFill>
              </a:rPr>
              <a:t>Page</a:t>
            </a:r>
          </a:p>
          <a:p>
            <a:pPr algn="ctr"/>
            <a:r>
              <a:rPr lang="fr-FR" sz="2000" b="1" dirty="0" smtClean="0">
                <a:solidFill>
                  <a:srgbClr val="FF0000"/>
                </a:solidFill>
              </a:rPr>
              <a:t>www.ng3k.com</a:t>
            </a:r>
            <a:endParaRPr lang="en-US" sz="20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673266"/>
            <a:ext cx="2687539" cy="6670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222" y="4791431"/>
            <a:ext cx="1691561" cy="11889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917" y="4495699"/>
            <a:ext cx="1525383" cy="1546570"/>
          </a:xfrm>
          <a:prstGeom prst="rect">
            <a:avLst/>
          </a:prstGeom>
        </p:spPr>
      </p:pic>
      <p:pic>
        <p:nvPicPr>
          <p:cNvPr id="7" name="Picture 6" descr="http://www.papays.com/opdxbanner.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610" y="3440054"/>
            <a:ext cx="2271390" cy="966846"/>
          </a:xfrm>
          <a:prstGeom prst="rect">
            <a:avLst/>
          </a:prstGeom>
          <a:noFill/>
          <a:ln>
            <a:noFill/>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9070" y="1482166"/>
            <a:ext cx="3774430" cy="4884556"/>
          </a:xfrm>
          <a:prstGeom prst="rect">
            <a:avLst/>
          </a:prstGeom>
        </p:spPr>
      </p:pic>
      <p:sp>
        <p:nvSpPr>
          <p:cNvPr id="3" name="TextBox 2"/>
          <p:cNvSpPr txBox="1"/>
          <p:nvPr/>
        </p:nvSpPr>
        <p:spPr>
          <a:xfrm>
            <a:off x="785444" y="2552700"/>
            <a:ext cx="2270750" cy="1569660"/>
          </a:xfrm>
          <a:prstGeom prst="rect">
            <a:avLst/>
          </a:prstGeom>
          <a:noFill/>
        </p:spPr>
        <p:txBody>
          <a:bodyPr wrap="none" rtlCol="0">
            <a:spAutoFit/>
          </a:bodyPr>
          <a:lstStyle/>
          <a:p>
            <a:pPr algn="ctr"/>
            <a:r>
              <a:rPr lang="en-US" sz="2400" b="1" dirty="0" smtClean="0">
                <a:solidFill>
                  <a:srgbClr val="FF0000"/>
                </a:solidFill>
              </a:rPr>
              <a:t>Available free of</a:t>
            </a:r>
          </a:p>
          <a:p>
            <a:pPr algn="ctr"/>
            <a:r>
              <a:rPr lang="en-US" sz="2400" b="1" dirty="0" smtClean="0">
                <a:solidFill>
                  <a:srgbClr val="FF0000"/>
                </a:solidFill>
              </a:rPr>
              <a:t>charge in nine </a:t>
            </a:r>
          </a:p>
          <a:p>
            <a:pPr algn="ctr"/>
            <a:r>
              <a:rPr lang="en-US" sz="2400" b="1" dirty="0" smtClean="0">
                <a:solidFill>
                  <a:srgbClr val="FF0000"/>
                </a:solidFill>
              </a:rPr>
              <a:t>languages at</a:t>
            </a:r>
          </a:p>
          <a:p>
            <a:pPr algn="ctr"/>
            <a:r>
              <a:rPr lang="en-US" sz="2400" b="1" dirty="0" smtClean="0">
                <a:solidFill>
                  <a:srgbClr val="FF0000"/>
                </a:solidFill>
              </a:rPr>
              <a:t>www.k7ua.com</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1767525" y="1780850"/>
            <a:ext cx="5431150" cy="41345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9000" y="1854199"/>
            <a:ext cx="7454900" cy="3908762"/>
          </a:xfrm>
          <a:prstGeom prst="rect">
            <a:avLst/>
          </a:prstGeom>
        </p:spPr>
        <p:txBody>
          <a:bodyPr wrap="square">
            <a:spAutoFit/>
          </a:bodyPr>
          <a:lstStyle/>
          <a:p>
            <a:pPr algn="ctr"/>
            <a:r>
              <a:rPr lang="en-US" sz="3200" dirty="0" smtClean="0">
                <a:solidFill>
                  <a:srgbClr val="FF0000"/>
                </a:solidFill>
              </a:rPr>
              <a:t>A caveat.</a:t>
            </a:r>
          </a:p>
          <a:p>
            <a:pPr algn="ctr"/>
            <a:r>
              <a:rPr lang="en-US" sz="2000" dirty="0" smtClean="0">
                <a:solidFill>
                  <a:srgbClr val="FF0000"/>
                </a:solidFill>
              </a:rPr>
              <a:t> </a:t>
            </a:r>
          </a:p>
          <a:p>
            <a:pPr algn="ctr"/>
            <a:r>
              <a:rPr lang="en-US" sz="2400" dirty="0" err="1" smtClean="0">
                <a:solidFill>
                  <a:srgbClr val="FF0000"/>
                </a:solidFill>
              </a:rPr>
              <a:t>DXers</a:t>
            </a:r>
            <a:r>
              <a:rPr lang="en-US" sz="2400" dirty="0" smtClean="0">
                <a:solidFill>
                  <a:srgbClr val="FF0000"/>
                </a:solidFill>
              </a:rPr>
              <a:t> and Contesters have similar, but not identical interests.</a:t>
            </a:r>
          </a:p>
          <a:p>
            <a:pPr algn="ctr"/>
            <a:endParaRPr lang="en-US" sz="2000" dirty="0" smtClean="0"/>
          </a:p>
          <a:p>
            <a:pPr algn="ctr"/>
            <a:r>
              <a:rPr lang="en-US" sz="2400" dirty="0" smtClean="0"/>
              <a:t>Contests are not held on the 12, 17 and 30 meter bands.</a:t>
            </a:r>
          </a:p>
          <a:p>
            <a:pPr algn="ctr"/>
            <a:endParaRPr lang="en-US" sz="2000" dirty="0" smtClean="0"/>
          </a:p>
          <a:p>
            <a:pPr algn="ctr"/>
            <a:r>
              <a:rPr lang="en-US" sz="2000" dirty="0" smtClean="0"/>
              <a:t>Therefore, contesters may not care much about the WARC bands and not put their efforts into great antennas for them.</a:t>
            </a:r>
          </a:p>
          <a:p>
            <a:pPr algn="ctr"/>
            <a:r>
              <a:rPr lang="en-US" sz="2000" dirty="0" smtClean="0"/>
              <a:t>  That’s ok.  Just two specialties within the sport.</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XU Template">
  <a:themeElements>
    <a:clrScheme name="Cisco2003Template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fontScheme name="Cisco2003Templa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isco2003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co2003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isco2003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co2003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co2003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co2003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isco2003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isco2003Template 8">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FF9900"/>
        </a:hlink>
        <a:folHlink>
          <a:srgbClr val="FF9900"/>
        </a:folHlink>
      </a:clrScheme>
      <a:clrMap bg1="lt1" tx1="dk1" bg2="lt2" tx2="dk2" accent1="accent1" accent2="accent2" accent3="accent3" accent4="accent4" accent5="accent5" accent6="accent6" hlink="hlink" folHlink="folHlink"/>
    </a:extraClrScheme>
    <a:extraClrScheme>
      <a:clrScheme name="Cisco2003Template 9">
        <a:dk1>
          <a:srgbClr val="000000"/>
        </a:dk1>
        <a:lt1>
          <a:srgbClr val="FFFFFF"/>
        </a:lt1>
        <a:dk2>
          <a:srgbClr val="FFFFFF"/>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Cisco2003Template 10">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FF9900"/>
        </a:folHlink>
      </a:clrScheme>
      <a:clrMap bg1="lt1" tx1="dk1" bg2="lt2" tx2="dk2" accent1="accent1" accent2="accent2" accent3="accent3" accent4="accent4" accent5="accent5" accent6="accent6" hlink="hlink" folHlink="folHlink"/>
    </a:extraClrScheme>
    <a:extraClrScheme>
      <a:clrScheme name="Cisco2003Template 11">
        <a:dk1>
          <a:srgbClr val="000000"/>
        </a:dk1>
        <a:lt1>
          <a:srgbClr val="FFFFFF"/>
        </a:lt1>
        <a:dk2>
          <a:srgbClr val="000000"/>
        </a:dk2>
        <a:lt2>
          <a:srgbClr val="000000"/>
        </a:lt2>
        <a:accent1>
          <a:srgbClr val="339999"/>
        </a:accent1>
        <a:accent2>
          <a:srgbClr val="B92B38"/>
        </a:accent2>
        <a:accent3>
          <a:srgbClr val="FFFFFF"/>
        </a:accent3>
        <a:accent4>
          <a:srgbClr val="000000"/>
        </a:accent4>
        <a:accent5>
          <a:srgbClr val="ADCACA"/>
        </a:accent5>
        <a:accent6>
          <a:srgbClr val="A72632"/>
        </a:accent6>
        <a:hlink>
          <a:srgbClr val="9999CC"/>
        </a:hlink>
        <a:folHlink>
          <a:srgbClr val="EEB30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Cisco2003_template_Q104_4</Template>
  <TotalTime>24732</TotalTime>
  <Words>2343</Words>
  <Application>Microsoft Office PowerPoint</Application>
  <PresentationFormat>On-screen Show (4:3)</PresentationFormat>
  <Paragraphs>200</Paragraphs>
  <Slides>84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ＭＳ Ｐゴシック</vt:lpstr>
      <vt:lpstr>Arial</vt:lpstr>
      <vt:lpstr>Neurochrome</vt:lpstr>
      <vt:lpstr>Times New Roman</vt:lpstr>
      <vt:lpstr>DXU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Cisco 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David Sauerhaft</dc:creator>
  <cp:lastModifiedBy>Kathi Anderson</cp:lastModifiedBy>
  <cp:revision>819</cp:revision>
  <cp:lastPrinted>2012-03-23T22:12:51Z</cp:lastPrinted>
  <dcterms:created xsi:type="dcterms:W3CDTF">2016-04-03T01:57:55Z</dcterms:created>
  <dcterms:modified xsi:type="dcterms:W3CDTF">2016-04-05T02:04:26Z</dcterms:modified>
</cp:coreProperties>
</file>